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3431059978" r:id="rId1"/>
  </p:sldMasterIdLst>
  <p:sldIdLst>
    <p:sldId id="11088003" r:id="rId2"/>
    <p:sldId id="11088005" r:id="rId3"/>
    <p:sldId id="11088006" r:id="rId4"/>
    <p:sldId id="11088007" r:id="rId5"/>
    <p:sldId id="11088008" r:id="rId6"/>
    <p:sldId id="11088009" r:id="rId7"/>
    <p:sldId id="11088010" r:id="rId8"/>
    <p:sldId id="11088011" r:id="rId9"/>
    <p:sldId id="11088012" r:id="rId10"/>
    <p:sldId id="11088013" r:id="rId11"/>
    <p:sldId id="11088014" r:id="rId12"/>
    <p:sldId id="11088015" r:id="rId13"/>
    <p:sldId id="11088016" r:id="rId14"/>
    <p:sldId id="11088017" r:id="rId15"/>
    <p:sldId id="11088018" r:id="rId16"/>
    <p:sldId id="11088019" r:id="rId17"/>
    <p:sldId id="11088020" r:id="rId18"/>
    <p:sldId id="11088021" r:id="rId19"/>
    <p:sldId id="11088022" r:id="rId20"/>
  </p:sldIdLst>
  <p:sldSz cx="24384000" cy="13716000"/>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4"/>
    <p:restoredTop sz="94609"/>
  </p:normalViewPr>
  <p:slideViewPr>
    <p:cSldViewPr snapToGrid="0" snapToObjects="1">
      <p:cViewPr varScale="1">
        <p:scale>
          <a:sx n="43" d="100"/>
          <a:sy n="43" d="100"/>
        </p:scale>
        <p:origin x="702" y="60"/>
      </p:cViewPr>
      <p:guideLst/>
    </p:cSldViewPr>
  </p:slideViewPr>
  <p:notesTextViewPr>
    <p:cViewPr>
      <p:scale>
        <a:sx n="1" d="1"/>
        <a:sy n="1" d="1"/>
      </p:scale>
      <p:origin x="0" y="0"/>
    </p:cViewPr>
  </p:notesTextViewPr>
  <p:sorterViewPr>
    <p:cViewPr>
      <p:scale>
        <a:sx n="40" d="100"/>
        <a:sy n="40" d="100"/>
      </p:scale>
      <p:origin x="0" y="0"/>
    </p:cViewPr>
  </p:sorter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98563420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403707" y="-224326"/>
            <a:ext cx="25191414" cy="14164650"/>
          </a:xfrm>
          <a:prstGeom prst="rect">
            <a:avLst/>
          </a:prstGeom>
        </p:spPr>
      </p:pic>
      <p:pic>
        <p:nvPicPr>
          <p:cNvPr id="469" name="Picture" descr="Picture"/>
          <p:cNvPicPr>
            <a:picLocks noChangeAspect="1"/>
          </p:cNvPicPr>
          <p:nvPr/>
        </p:nvPicPr>
        <p:blipFill>
          <a:blip r:embed="rId3" cstate="print">
            <a:alphaModFix amt="56999"/>
          </a:blip>
          <a:stretch>
            <a:fillRect/>
          </a:stretch>
        </p:blipFill>
        <p:spPr>
          <a:xfrm>
            <a:off x="-403707" y="-424998"/>
            <a:ext cx="25281730" cy="14493529"/>
          </a:xfrm>
          <a:prstGeom prst="rect">
            <a:avLst/>
          </a:prstGeom>
        </p:spPr>
      </p:pic>
      <p:sp>
        <p:nvSpPr>
          <p:cNvPr id="937" name="文本"/>
          <p:cNvSpPr>
            <a:spLocks noGrp="1"/>
          </p:cNvSpPr>
          <p:nvPr>
            <p:ph type="ctrTitle"/>
          </p:nvPr>
        </p:nvSpPr>
        <p:spPr>
          <a:xfrm>
            <a:off x="1701799" y="4435925"/>
            <a:ext cx="21002376" cy="2395872"/>
          </a:xfrm>
          <a:prstGeom prst="rect">
            <a:avLst/>
          </a:prstGeom>
        </p:spPr>
        <p:txBody>
          <a:bodyPr lIns="0" tIns="0" rIns="0" bIns="0">
            <a:noAutofit/>
          </a:bodyPr>
          <a:lstStyle/>
          <a:p>
            <a:pPr algn="ctr">
              <a:lnSpc>
                <a:spcPts val="18868"/>
              </a:lnSpc>
            </a:pPr>
            <a:r>
              <a:rPr lang="zh-CN" altLang="en-US" sz="13100" b="1" i="0" u="none" spc="1179" dirty="0">
                <a:solidFill>
                  <a:schemeClr val="bg1"/>
                </a:solidFill>
                <a:latin typeface="Microsoft YaHei" charset="-122"/>
                <a:ea typeface="Microsoft YaHei" charset="-122"/>
                <a:cs typeface="Microsoft YaHei" charset="-122"/>
              </a:rPr>
              <a:t>新能源、环保类项目</a:t>
            </a:r>
            <a:endParaRPr kumimoji="1" lang="zh-CN" altLang="en-US" sz="1800" b="1" dirty="0">
              <a:solidFill>
                <a:schemeClr val="bg1"/>
              </a:solidFill>
              <a:latin typeface="Microsoft YaHei" charset="-122"/>
              <a:ea typeface="Microsoft YaHei" charset="-122"/>
              <a:cs typeface="Microsoft YaHei" charset="-122"/>
            </a:endParaRPr>
          </a:p>
        </p:txBody>
      </p:sp>
      <p:sp>
        <p:nvSpPr>
          <p:cNvPr id="1991" name="文本"/>
          <p:cNvSpPr>
            <a:spLocks noGrp="1"/>
          </p:cNvSpPr>
          <p:nvPr>
            <p:ph type="ctrTitle"/>
          </p:nvPr>
        </p:nvSpPr>
        <p:spPr>
          <a:xfrm>
            <a:off x="2993007" y="7170367"/>
            <a:ext cx="18423383" cy="674418"/>
          </a:xfrm>
          <a:prstGeom prst="rect">
            <a:avLst/>
          </a:prstGeom>
        </p:spPr>
        <p:txBody>
          <a:bodyPr lIns="0" tIns="0" rIns="0" bIns="0">
            <a:noAutofit/>
          </a:bodyPr>
          <a:lstStyle/>
          <a:p>
            <a:pPr algn="ctr">
              <a:lnSpc>
                <a:spcPts val="5444"/>
              </a:lnSpc>
            </a:pPr>
            <a:r>
              <a:rPr lang="zh-CN" altLang="en-US" sz="4536" b="0" i="0" u="none" spc="512" dirty="0">
                <a:solidFill>
                  <a:schemeClr val="bg1"/>
                </a:solidFill>
                <a:latin typeface="Noto Sans S Chinese Black" charset="-122"/>
                <a:ea typeface="Noto Sans S Chinese Black" charset="-122"/>
                <a:cs typeface="Noto Sans S Chinese Black" charset="-122"/>
              </a:rPr>
              <a:t>New Energy and Environmental Protection Projects </a:t>
            </a:r>
            <a:endParaRPr kumimoji="1" lang="zh-CN" altLang="en-US" sz="2000" dirty="0">
              <a:solidFill>
                <a:schemeClr val="bg1"/>
              </a:solidFill>
            </a:endParaRPr>
          </a:p>
        </p:txBody>
      </p:sp>
      <p:pic>
        <p:nvPicPr>
          <p:cNvPr id="3078" name="Picture" descr="Picture"/>
          <p:cNvPicPr>
            <a:picLocks noChangeAspect="1"/>
          </p:cNvPicPr>
          <p:nvPr/>
        </p:nvPicPr>
        <p:blipFill>
          <a:blip r:embed="rId4" cstate="print">
            <a:alphaModFix/>
          </a:blip>
          <a:stretch>
            <a:fillRect/>
          </a:stretch>
        </p:blipFill>
        <p:spPr>
          <a:xfrm rot="10800000">
            <a:off x="11745206" y="8914148"/>
            <a:ext cx="893586" cy="77478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373132" y="-283076"/>
            <a:ext cx="24867745" cy="5114881"/>
          </a:xfrm>
          <a:prstGeom prst="rect">
            <a:avLst/>
          </a:prstGeom>
        </p:spPr>
      </p:pic>
      <p:pic>
        <p:nvPicPr>
          <p:cNvPr id="468" name="Picture" descr="Picture"/>
          <p:cNvPicPr>
            <a:picLocks noChangeAspect="1"/>
          </p:cNvPicPr>
          <p:nvPr/>
        </p:nvPicPr>
        <p:blipFill>
          <a:blip r:embed="rId3" cstate="print">
            <a:alphaModFix amt="51000"/>
          </a:blip>
          <a:stretch>
            <a:fillRect/>
          </a:stretch>
        </p:blipFill>
        <p:spPr>
          <a:xfrm>
            <a:off x="-364833" y="0"/>
            <a:ext cx="25069279" cy="4851414"/>
          </a:xfrm>
          <a:prstGeom prst="rect">
            <a:avLst/>
          </a:prstGeom>
        </p:spPr>
      </p:pic>
      <p:sp>
        <p:nvSpPr>
          <p:cNvPr id="929" name="文本"/>
          <p:cNvSpPr>
            <a:spLocks noGrp="1"/>
          </p:cNvSpPr>
          <p:nvPr>
            <p:ph type="ctrTitle"/>
          </p:nvPr>
        </p:nvSpPr>
        <p:spPr>
          <a:xfrm>
            <a:off x="10931370" y="2282155"/>
            <a:ext cx="2528088" cy="528184"/>
          </a:xfrm>
          <a:prstGeom prst="rect">
            <a:avLst/>
          </a:prstGeom>
        </p:spPr>
        <p:txBody>
          <a:bodyPr lIns="0" tIns="0" rIns="0" bIns="0">
            <a:noAutofit/>
          </a:bodyPr>
          <a:lstStyle/>
          <a:p>
            <a:pPr algn="ctr">
              <a:lnSpc>
                <a:spcPts val="5400"/>
              </a:lnSpc>
            </a:pPr>
            <a:r>
              <a:rPr lang="zh-CN" altLang="en-US" sz="4500" b="0" i="0" u="none" spc="0" dirty="0">
                <a:solidFill>
                  <a:schemeClr val="bg1"/>
                </a:solidFill>
                <a:latin typeface="Source Han Serif SC Medium" charset="-122"/>
                <a:ea typeface="Source Han Serif SC Medium" charset="-122"/>
                <a:cs typeface="Source Han Serif SC Medium" charset="-122"/>
              </a:rPr>
              <a:t>空间展示​</a:t>
            </a:r>
            <a:endParaRPr kumimoji="1" lang="zh-CN" altLang="en-US" sz="2000" dirty="0">
              <a:solidFill>
                <a:schemeClr val="bg1"/>
              </a:solidFill>
            </a:endParaRPr>
          </a:p>
        </p:txBody>
      </p:sp>
      <p:sp>
        <p:nvSpPr>
          <p:cNvPr id="1972" name="文本"/>
          <p:cNvSpPr>
            <a:spLocks noGrp="1"/>
          </p:cNvSpPr>
          <p:nvPr>
            <p:ph type="ctrTitle"/>
          </p:nvPr>
        </p:nvSpPr>
        <p:spPr>
          <a:xfrm>
            <a:off x="7057871" y="1050255"/>
            <a:ext cx="10268257" cy="820442"/>
          </a:xfrm>
          <a:prstGeom prst="rect">
            <a:avLst/>
          </a:prstGeom>
        </p:spPr>
        <p:txBody>
          <a:bodyPr lIns="0" tIns="0" rIns="0" bIns="0">
            <a:noAutofit/>
          </a:bodyPr>
          <a:lstStyle/>
          <a:p>
            <a:pPr algn="ctr">
              <a:lnSpc>
                <a:spcPts val="7383"/>
              </a:lnSpc>
            </a:pPr>
            <a:r>
              <a:rPr lang="zh-CN" altLang="en-US" sz="6152" b="0" i="0" u="none" spc="0" dirty="0">
                <a:solidFill>
                  <a:schemeClr val="bg1"/>
                </a:solidFill>
                <a:latin typeface="Noto Sans S Chinese Black" charset="-122"/>
                <a:ea typeface="Noto Sans S Chinese Black" charset="-122"/>
                <a:cs typeface="Noto Sans S Chinese Black" charset="-122"/>
              </a:rPr>
              <a:t>Space display </a:t>
            </a:r>
            <a:endParaRPr kumimoji="1" lang="zh-CN" altLang="en-US" sz="2000" dirty="0">
              <a:solidFill>
                <a:schemeClr val="bg1"/>
              </a:solidFill>
            </a:endParaRPr>
          </a:p>
        </p:txBody>
      </p:sp>
      <p:sp>
        <p:nvSpPr>
          <p:cNvPr id="3033" name="文本"/>
          <p:cNvSpPr>
            <a:spLocks noGrp="1"/>
          </p:cNvSpPr>
          <p:nvPr>
            <p:ph type="ctrTitle"/>
          </p:nvPr>
        </p:nvSpPr>
        <p:spPr>
          <a:xfrm>
            <a:off x="2713234" y="6914930"/>
            <a:ext cx="1315428" cy="588263"/>
          </a:xfrm>
          <a:prstGeom prst="rect">
            <a:avLst/>
          </a:prstGeom>
        </p:spPr>
        <p:txBody>
          <a:bodyPr lIns="0" tIns="0" rIns="0" bIns="0">
            <a:noAutofit/>
          </a:bodyPr>
          <a:lstStyle/>
          <a:p>
            <a:pPr algn="l">
              <a:lnSpc>
                <a:spcPts val="7200"/>
              </a:lnSpc>
            </a:pPr>
            <a:r>
              <a:rPr lang="zh-CN" altLang="en-US" sz="6000" b="0" i="0" u="none" spc="0" dirty="0">
                <a:solidFill>
                  <a:srgbClr val="000000">
                    <a:alpha val="100000"/>
                  </a:srgbClr>
                </a:solidFill>
                <a:latin typeface="Noto Sans S Chinese Black" charset="-122"/>
                <a:ea typeface="Noto Sans S Chinese Black" charset="-122"/>
                <a:cs typeface="Noto Sans S Chinese Black" charset="-122"/>
              </a:rPr>
              <a:t>01.</a:t>
            </a:r>
            <a:endParaRPr kumimoji="1" lang="zh-CN" altLang="en-US" sz="2000" dirty="0">
              <a:solidFill>
                <a:srgbClr val="000000"/>
              </a:solidFill>
            </a:endParaRPr>
          </a:p>
        </p:txBody>
      </p:sp>
      <p:sp>
        <p:nvSpPr>
          <p:cNvPr id="4069" name="文本"/>
          <p:cNvSpPr>
            <a:spLocks noGrp="1"/>
          </p:cNvSpPr>
          <p:nvPr>
            <p:ph type="ctrTitle"/>
          </p:nvPr>
        </p:nvSpPr>
        <p:spPr>
          <a:xfrm>
            <a:off x="4021334" y="6279930"/>
            <a:ext cx="2739061" cy="586566"/>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5111" name="文本"/>
          <p:cNvSpPr>
            <a:spLocks noGrp="1"/>
          </p:cNvSpPr>
          <p:nvPr>
            <p:ph type="ctrTitle"/>
          </p:nvPr>
        </p:nvSpPr>
        <p:spPr>
          <a:xfrm>
            <a:off x="4178292" y="7199741"/>
            <a:ext cx="6542021" cy="756016"/>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sp>
        <p:nvSpPr>
          <p:cNvPr id="6138" name="文本"/>
          <p:cNvSpPr>
            <a:spLocks noGrp="1"/>
          </p:cNvSpPr>
          <p:nvPr>
            <p:ph type="ctrTitle"/>
          </p:nvPr>
        </p:nvSpPr>
        <p:spPr>
          <a:xfrm>
            <a:off x="2700861" y="10373977"/>
            <a:ext cx="1315428" cy="588263"/>
          </a:xfrm>
          <a:prstGeom prst="rect">
            <a:avLst/>
          </a:prstGeom>
        </p:spPr>
        <p:txBody>
          <a:bodyPr lIns="0" tIns="0" rIns="0" bIns="0">
            <a:noAutofit/>
          </a:bodyPr>
          <a:lstStyle/>
          <a:p>
            <a:pPr algn="l">
              <a:lnSpc>
                <a:spcPts val="7200"/>
              </a:lnSpc>
            </a:pPr>
            <a:r>
              <a:rPr lang="zh-CN" altLang="en-US" sz="6000" b="0" i="0" u="none" spc="0" dirty="0">
                <a:solidFill>
                  <a:srgbClr val="000000">
                    <a:alpha val="100000"/>
                  </a:srgbClr>
                </a:solidFill>
                <a:latin typeface="Noto Sans S Chinese Black" charset="-122"/>
                <a:ea typeface="Noto Sans S Chinese Black" charset="-122"/>
                <a:cs typeface="Noto Sans S Chinese Black" charset="-122"/>
              </a:rPr>
              <a:t>03.</a:t>
            </a:r>
            <a:endParaRPr kumimoji="1" lang="zh-CN" altLang="en-US" sz="2000" dirty="0">
              <a:solidFill>
                <a:srgbClr val="000000"/>
              </a:solidFill>
            </a:endParaRPr>
          </a:p>
        </p:txBody>
      </p:sp>
      <p:sp>
        <p:nvSpPr>
          <p:cNvPr id="7175" name="文本"/>
          <p:cNvSpPr>
            <a:spLocks noGrp="1"/>
          </p:cNvSpPr>
          <p:nvPr>
            <p:ph type="ctrTitle"/>
          </p:nvPr>
        </p:nvSpPr>
        <p:spPr>
          <a:xfrm>
            <a:off x="4014736" y="9740105"/>
            <a:ext cx="2739061" cy="586566"/>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8217" name="文本"/>
          <p:cNvSpPr>
            <a:spLocks noGrp="1"/>
          </p:cNvSpPr>
          <p:nvPr>
            <p:ph type="ctrTitle"/>
          </p:nvPr>
        </p:nvSpPr>
        <p:spPr>
          <a:xfrm>
            <a:off x="4178292" y="10654520"/>
            <a:ext cx="6542021" cy="756016"/>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sp>
        <p:nvSpPr>
          <p:cNvPr id="9245" name="文本"/>
          <p:cNvSpPr>
            <a:spLocks noGrp="1"/>
          </p:cNvSpPr>
          <p:nvPr>
            <p:ph type="ctrTitle"/>
          </p:nvPr>
        </p:nvSpPr>
        <p:spPr>
          <a:xfrm>
            <a:off x="13597461" y="6906877"/>
            <a:ext cx="1315428" cy="588263"/>
          </a:xfrm>
          <a:prstGeom prst="rect">
            <a:avLst/>
          </a:prstGeom>
        </p:spPr>
        <p:txBody>
          <a:bodyPr lIns="0" tIns="0" rIns="0" bIns="0">
            <a:noAutofit/>
          </a:bodyPr>
          <a:lstStyle/>
          <a:p>
            <a:pPr algn="l">
              <a:lnSpc>
                <a:spcPts val="7200"/>
              </a:lnSpc>
            </a:pPr>
            <a:r>
              <a:rPr lang="zh-CN" altLang="en-US" sz="6000" b="0" i="0" u="none" spc="0" dirty="0">
                <a:solidFill>
                  <a:srgbClr val="000000">
                    <a:alpha val="100000"/>
                  </a:srgbClr>
                </a:solidFill>
                <a:latin typeface="Noto Sans S Chinese Black" charset="-122"/>
                <a:ea typeface="Noto Sans S Chinese Black" charset="-122"/>
                <a:cs typeface="Noto Sans S Chinese Black" charset="-122"/>
              </a:rPr>
              <a:t>02.</a:t>
            </a:r>
            <a:endParaRPr kumimoji="1" lang="zh-CN" altLang="en-US" sz="2000" dirty="0">
              <a:solidFill>
                <a:srgbClr val="000000"/>
              </a:solidFill>
            </a:endParaRPr>
          </a:p>
        </p:txBody>
      </p:sp>
      <p:sp>
        <p:nvSpPr>
          <p:cNvPr id="10282" name="文本"/>
          <p:cNvSpPr>
            <a:spLocks noGrp="1"/>
          </p:cNvSpPr>
          <p:nvPr>
            <p:ph type="ctrTitle"/>
          </p:nvPr>
        </p:nvSpPr>
        <p:spPr>
          <a:xfrm>
            <a:off x="14906785" y="6274564"/>
            <a:ext cx="2739061" cy="586566"/>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11326" name="文本"/>
          <p:cNvSpPr>
            <a:spLocks noGrp="1"/>
          </p:cNvSpPr>
          <p:nvPr>
            <p:ph type="ctrTitle"/>
          </p:nvPr>
        </p:nvSpPr>
        <p:spPr>
          <a:xfrm>
            <a:off x="15068179" y="7188964"/>
            <a:ext cx="6542021" cy="756016"/>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sp>
        <p:nvSpPr>
          <p:cNvPr id="12355" name="文本"/>
          <p:cNvSpPr>
            <a:spLocks noGrp="1"/>
          </p:cNvSpPr>
          <p:nvPr>
            <p:ph type="ctrTitle"/>
          </p:nvPr>
        </p:nvSpPr>
        <p:spPr>
          <a:xfrm>
            <a:off x="13584761" y="10361277"/>
            <a:ext cx="1315428" cy="588263"/>
          </a:xfrm>
          <a:prstGeom prst="rect">
            <a:avLst/>
          </a:prstGeom>
        </p:spPr>
        <p:txBody>
          <a:bodyPr lIns="0" tIns="0" rIns="0" bIns="0">
            <a:noAutofit/>
          </a:bodyPr>
          <a:lstStyle/>
          <a:p>
            <a:pPr algn="l">
              <a:lnSpc>
                <a:spcPts val="7200"/>
              </a:lnSpc>
            </a:pPr>
            <a:r>
              <a:rPr lang="zh-CN" altLang="en-US" sz="6000" b="0" i="0" u="none" spc="0" dirty="0">
                <a:solidFill>
                  <a:srgbClr val="000000">
                    <a:alpha val="100000"/>
                  </a:srgbClr>
                </a:solidFill>
                <a:latin typeface="Noto Sans S Chinese Black" charset="-122"/>
                <a:ea typeface="Noto Sans S Chinese Black" charset="-122"/>
                <a:cs typeface="Noto Sans S Chinese Black" charset="-122"/>
              </a:rPr>
              <a:t>04.</a:t>
            </a:r>
            <a:endParaRPr kumimoji="1" lang="zh-CN" altLang="en-US" sz="2000" dirty="0">
              <a:solidFill>
                <a:srgbClr val="000000"/>
              </a:solidFill>
            </a:endParaRPr>
          </a:p>
        </p:txBody>
      </p:sp>
      <p:sp>
        <p:nvSpPr>
          <p:cNvPr id="13394" name="文本"/>
          <p:cNvSpPr>
            <a:spLocks noGrp="1"/>
          </p:cNvSpPr>
          <p:nvPr>
            <p:ph type="ctrTitle"/>
          </p:nvPr>
        </p:nvSpPr>
        <p:spPr>
          <a:xfrm>
            <a:off x="14903741" y="9740120"/>
            <a:ext cx="2739061" cy="586566"/>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14438" name="文本"/>
          <p:cNvSpPr>
            <a:spLocks noGrp="1"/>
          </p:cNvSpPr>
          <p:nvPr>
            <p:ph type="ctrTitle"/>
          </p:nvPr>
        </p:nvSpPr>
        <p:spPr>
          <a:xfrm>
            <a:off x="15071573" y="10654520"/>
            <a:ext cx="6542021" cy="756016"/>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301362" y="-172397"/>
            <a:ext cx="24986725" cy="14060795"/>
          </a:xfrm>
          <a:prstGeom prst="rect">
            <a:avLst/>
          </a:prstGeom>
        </p:spPr>
      </p:pic>
      <p:pic>
        <p:nvPicPr>
          <p:cNvPr id="469" name="Picture" descr="Picture"/>
          <p:cNvPicPr>
            <a:picLocks noChangeAspect="1"/>
          </p:cNvPicPr>
          <p:nvPr/>
        </p:nvPicPr>
        <p:blipFill>
          <a:blip r:embed="rId3" cstate="print">
            <a:alphaModFix amt="95000"/>
          </a:blip>
          <a:stretch>
            <a:fillRect/>
          </a:stretch>
        </p:blipFill>
        <p:spPr>
          <a:xfrm>
            <a:off x="7915042" y="-172397"/>
            <a:ext cx="8553915" cy="14011177"/>
          </a:xfrm>
          <a:prstGeom prst="rect">
            <a:avLst/>
          </a:prstGeom>
        </p:spPr>
      </p:pic>
      <p:sp>
        <p:nvSpPr>
          <p:cNvPr id="936" name="文本"/>
          <p:cNvSpPr>
            <a:spLocks noGrp="1"/>
          </p:cNvSpPr>
          <p:nvPr>
            <p:ph type="ctrTitle"/>
          </p:nvPr>
        </p:nvSpPr>
        <p:spPr>
          <a:xfrm>
            <a:off x="10261599" y="6362699"/>
            <a:ext cx="3846507" cy="821506"/>
          </a:xfrm>
          <a:prstGeom prst="rect">
            <a:avLst/>
          </a:prstGeom>
        </p:spPr>
        <p:txBody>
          <a:bodyPr lIns="0" tIns="0" rIns="0" bIns="0">
            <a:noAutofit/>
          </a:bodyPr>
          <a:lstStyle/>
          <a:p>
            <a:pPr algn="ctr">
              <a:lnSpc>
                <a:spcPts val="8203"/>
              </a:lnSpc>
            </a:pPr>
            <a:r>
              <a:rPr lang="zh-CN" altLang="en-US" sz="6835" b="0" i="0" u="none" spc="0" dirty="0">
                <a:solidFill>
                  <a:schemeClr val="bg1"/>
                </a:solidFill>
                <a:latin typeface="Source Han Serif SC Medium" charset="-122"/>
                <a:ea typeface="Source Han Serif SC Medium" charset="-122"/>
                <a:cs typeface="Source Han Serif SC Medium" charset="-122"/>
              </a:rPr>
              <a:t>市场现状</a:t>
            </a:r>
            <a:endParaRPr kumimoji="1" lang="zh-CN" altLang="en-US" sz="2000" dirty="0">
              <a:solidFill>
                <a:schemeClr val="bg1"/>
              </a:solidFill>
            </a:endParaRPr>
          </a:p>
        </p:txBody>
      </p:sp>
      <p:sp>
        <p:nvSpPr>
          <p:cNvPr id="1989" name="文本"/>
          <p:cNvSpPr>
            <a:spLocks noGrp="1"/>
          </p:cNvSpPr>
          <p:nvPr>
            <p:ph type="ctrTitle"/>
          </p:nvPr>
        </p:nvSpPr>
        <p:spPr>
          <a:xfrm>
            <a:off x="5118099" y="7531099"/>
            <a:ext cx="14147113" cy="1832318"/>
          </a:xfrm>
          <a:prstGeom prst="rect">
            <a:avLst/>
          </a:prstGeom>
        </p:spPr>
        <p:txBody>
          <a:bodyPr lIns="0" tIns="0" rIns="0" bIns="0">
            <a:noAutofit/>
          </a:bodyPr>
          <a:lstStyle/>
          <a:p>
            <a:pPr algn="ctr">
              <a:lnSpc>
                <a:spcPts val="3965"/>
              </a:lnSpc>
            </a:pPr>
            <a:r>
              <a:rPr lang="zh-CN" altLang="en-US" sz="2600" b="0" i="0" u="none" spc="0" dirty="0">
                <a:solidFill>
                  <a:schemeClr val="bg1"/>
                </a:solidFill>
                <a:latin typeface="FZDaHei-B02S" charset="-122"/>
                <a:ea typeface="FZDaHei-B02S" charset="-122"/>
                <a:cs typeface="FZDaHei-B02S" charset="-122"/>
              </a:rPr>
              <a:t>The only people for me are the mad ones,the ones whoThe only people for me are the mad ones,the ones </a:t>
            </a:r>
            <a:endParaRPr kumimoji="1" lang="zh-CN" altLang="en-US" sz="2000" dirty="0">
              <a:solidFill>
                <a:schemeClr val="bg1"/>
              </a:solidFill>
            </a:endParaRPr>
          </a:p>
          <a:p>
            <a:pPr algn="ctr">
              <a:lnSpc>
                <a:spcPts val="3965"/>
              </a:lnSpc>
            </a:pPr>
            <a:endParaRPr kumimoji="1" lang="zh-CN" altLang="en-US" sz="2000" dirty="0">
              <a:solidFill>
                <a:schemeClr val="bg1"/>
              </a:solidFill>
            </a:endParaRPr>
          </a:p>
          <a:p>
            <a:pPr algn="ctr">
              <a:lnSpc>
                <a:spcPts val="3965"/>
              </a:lnSpc>
            </a:pPr>
            <a:r>
              <a:rPr lang="zh-CN" altLang="en-US" sz="2600" b="0" i="0" u="none" spc="0" dirty="0">
                <a:solidFill>
                  <a:schemeClr val="bg1"/>
                </a:solidFill>
                <a:latin typeface="FZDaHei-B02S" charset="-122"/>
                <a:ea typeface="FZDaHei-B02S" charset="-122"/>
                <a:cs typeface="FZDaHei-B02S" charset="-122"/>
              </a:rPr>
              <a:t>whoThe only people for me are the mad ones,the ones who</a:t>
            </a:r>
            <a:endParaRPr kumimoji="1" lang="zh-CN" altLang="en-US" sz="2000" dirty="0">
              <a:solidFill>
                <a:schemeClr val="bg1"/>
              </a:solidFill>
            </a:endParaRPr>
          </a:p>
        </p:txBody>
      </p:sp>
      <p:sp>
        <p:nvSpPr>
          <p:cNvPr id="4961" name="文本"/>
          <p:cNvSpPr>
            <a:spLocks noGrp="1"/>
          </p:cNvSpPr>
          <p:nvPr>
            <p:ph type="ctrTitle"/>
          </p:nvPr>
        </p:nvSpPr>
        <p:spPr>
          <a:xfrm rot="21600000">
            <a:off x="8309311" y="4558149"/>
            <a:ext cx="7765375" cy="1150092"/>
          </a:xfrm>
          <a:prstGeom prst="rect">
            <a:avLst/>
          </a:prstGeom>
        </p:spPr>
        <p:txBody>
          <a:bodyPr lIns="0" tIns="0" rIns="0" bIns="0">
            <a:noAutofit/>
          </a:bodyPr>
          <a:lstStyle/>
          <a:p>
            <a:pPr algn="ctr">
              <a:lnSpc>
                <a:spcPts val="14606"/>
              </a:lnSpc>
            </a:pPr>
            <a:r>
              <a:rPr lang="zh-CN" altLang="en-US" sz="12171" b="0" i="0" u="none" spc="1375" dirty="0">
                <a:solidFill>
                  <a:schemeClr val="bg1"/>
                </a:solidFill>
                <a:latin typeface="Noto Sans S Chinese Black" charset="-122"/>
                <a:ea typeface="Noto Sans S Chinese Black" charset="-122"/>
                <a:cs typeface="Noto Sans S Chinese Black" charset="-122"/>
              </a:rPr>
              <a:t>THREE</a:t>
            </a:r>
            <a:endParaRPr kumimoji="1" lang="zh-CN" altLang="en-US" sz="20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301362" y="0"/>
            <a:ext cx="24986725" cy="14060795"/>
          </a:xfrm>
          <a:prstGeom prst="rect">
            <a:avLst/>
          </a:prstGeom>
        </p:spPr>
      </p:pic>
      <p:pic>
        <p:nvPicPr>
          <p:cNvPr id="463" name="Picture" descr="Picture"/>
          <p:cNvPicPr>
            <a:picLocks noChangeAspect="1"/>
          </p:cNvPicPr>
          <p:nvPr/>
        </p:nvPicPr>
        <p:blipFill>
          <a:blip r:embed="rId3" cstate="print">
            <a:alphaModFix amt="84000"/>
          </a:blip>
          <a:stretch>
            <a:fillRect/>
          </a:stretch>
        </p:blipFill>
        <p:spPr>
          <a:xfrm>
            <a:off x="1458617" y="1762443"/>
            <a:ext cx="21466764" cy="10191111"/>
          </a:xfrm>
          <a:prstGeom prst="rect">
            <a:avLst/>
          </a:prstGeom>
        </p:spPr>
      </p:pic>
      <p:pic>
        <p:nvPicPr>
          <p:cNvPr id="931" name="Picture" descr="Picture"/>
          <p:cNvPicPr>
            <a:picLocks noChangeAspect="1"/>
          </p:cNvPicPr>
          <p:nvPr/>
        </p:nvPicPr>
        <p:blipFill>
          <a:blip r:embed="rId4" cstate="print">
            <a:alphaModFix/>
          </a:blip>
          <a:stretch>
            <a:fillRect/>
          </a:stretch>
        </p:blipFill>
        <p:spPr>
          <a:xfrm>
            <a:off x="20498482" y="1762443"/>
            <a:ext cx="944654" cy="1978349"/>
          </a:xfrm>
          <a:prstGeom prst="rect">
            <a:avLst/>
          </a:prstGeom>
        </p:spPr>
      </p:pic>
      <p:pic>
        <p:nvPicPr>
          <p:cNvPr id="1398" name="Picture" descr="Picture"/>
          <p:cNvPicPr>
            <a:picLocks noChangeAspect="1"/>
          </p:cNvPicPr>
          <p:nvPr/>
        </p:nvPicPr>
        <p:blipFill>
          <a:blip r:embed="rId5" cstate="print">
            <a:alphaModFix/>
          </a:blip>
          <a:stretch>
            <a:fillRect/>
          </a:stretch>
        </p:blipFill>
        <p:spPr>
          <a:xfrm>
            <a:off x="2895258" y="2920538"/>
            <a:ext cx="1349066" cy="1349066"/>
          </a:xfrm>
          <a:prstGeom prst="rect">
            <a:avLst/>
          </a:prstGeom>
        </p:spPr>
      </p:pic>
      <p:pic>
        <p:nvPicPr>
          <p:cNvPr id="1866" name="Picture" descr="Picture"/>
          <p:cNvPicPr>
            <a:picLocks noChangeAspect="1"/>
          </p:cNvPicPr>
          <p:nvPr/>
        </p:nvPicPr>
        <p:blipFill>
          <a:blip r:embed="rId6" cstate="print">
            <a:alphaModFix/>
          </a:blip>
          <a:stretch>
            <a:fillRect/>
          </a:stretch>
        </p:blipFill>
        <p:spPr>
          <a:xfrm>
            <a:off x="2895258" y="9446394"/>
            <a:ext cx="1349066" cy="1349066"/>
          </a:xfrm>
          <a:prstGeom prst="rect">
            <a:avLst/>
          </a:prstGeom>
        </p:spPr>
      </p:pic>
      <p:pic>
        <p:nvPicPr>
          <p:cNvPr id="2334" name="Picture" descr="Picture"/>
          <p:cNvPicPr>
            <a:picLocks noChangeAspect="1"/>
          </p:cNvPicPr>
          <p:nvPr/>
        </p:nvPicPr>
        <p:blipFill>
          <a:blip r:embed="rId7" cstate="print">
            <a:alphaModFix/>
          </a:blip>
          <a:stretch>
            <a:fillRect/>
          </a:stretch>
        </p:blipFill>
        <p:spPr>
          <a:xfrm>
            <a:off x="2895258" y="6183466"/>
            <a:ext cx="1349066" cy="1349066"/>
          </a:xfrm>
          <a:prstGeom prst="rect">
            <a:avLst/>
          </a:prstGeom>
        </p:spPr>
      </p:pic>
      <p:sp>
        <p:nvSpPr>
          <p:cNvPr id="2802" name="文本"/>
          <p:cNvSpPr>
            <a:spLocks noGrp="1"/>
          </p:cNvSpPr>
          <p:nvPr>
            <p:ph type="ctrTitle"/>
          </p:nvPr>
        </p:nvSpPr>
        <p:spPr>
          <a:xfrm>
            <a:off x="5016499" y="2590799"/>
            <a:ext cx="2739061" cy="586566"/>
          </a:xfrm>
          <a:prstGeom prst="rect">
            <a:avLst/>
          </a:prstGeom>
        </p:spPr>
        <p:txBody>
          <a:bodyPr lIns="0" tIns="0" rIns="0" bIns="0">
            <a:noAutofit/>
          </a:bodyPr>
          <a:lstStyle/>
          <a:p>
            <a:pPr algn="l">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3842" name="文本"/>
          <p:cNvSpPr>
            <a:spLocks noGrp="1"/>
          </p:cNvSpPr>
          <p:nvPr>
            <p:ph type="ctrTitle"/>
          </p:nvPr>
        </p:nvSpPr>
        <p:spPr>
          <a:xfrm>
            <a:off x="5020701" y="3513588"/>
            <a:ext cx="6542021" cy="756016"/>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sp>
        <p:nvSpPr>
          <p:cNvPr id="4869" name="文本"/>
          <p:cNvSpPr>
            <a:spLocks noGrp="1"/>
          </p:cNvSpPr>
          <p:nvPr>
            <p:ph type="ctrTitle"/>
          </p:nvPr>
        </p:nvSpPr>
        <p:spPr>
          <a:xfrm>
            <a:off x="5016499" y="5854699"/>
            <a:ext cx="2739061" cy="586566"/>
          </a:xfrm>
          <a:prstGeom prst="rect">
            <a:avLst/>
          </a:prstGeom>
        </p:spPr>
        <p:txBody>
          <a:bodyPr lIns="0" tIns="0" rIns="0" bIns="0">
            <a:noAutofit/>
          </a:bodyPr>
          <a:lstStyle/>
          <a:p>
            <a:pPr algn="l">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5909" name="文本"/>
          <p:cNvSpPr>
            <a:spLocks noGrp="1"/>
          </p:cNvSpPr>
          <p:nvPr>
            <p:ph type="ctrTitle"/>
          </p:nvPr>
        </p:nvSpPr>
        <p:spPr>
          <a:xfrm>
            <a:off x="5020701" y="6776516"/>
            <a:ext cx="6542021" cy="756016"/>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sp>
        <p:nvSpPr>
          <p:cNvPr id="6936" name="文本"/>
          <p:cNvSpPr>
            <a:spLocks noGrp="1"/>
          </p:cNvSpPr>
          <p:nvPr>
            <p:ph type="ctrTitle"/>
          </p:nvPr>
        </p:nvSpPr>
        <p:spPr>
          <a:xfrm>
            <a:off x="5016499" y="9283699"/>
            <a:ext cx="2739061" cy="586566"/>
          </a:xfrm>
          <a:prstGeom prst="rect">
            <a:avLst/>
          </a:prstGeom>
        </p:spPr>
        <p:txBody>
          <a:bodyPr lIns="0" tIns="0" rIns="0" bIns="0">
            <a:noAutofit/>
          </a:bodyPr>
          <a:lstStyle/>
          <a:p>
            <a:pPr algn="l">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7976" name="文本"/>
          <p:cNvSpPr>
            <a:spLocks noGrp="1"/>
          </p:cNvSpPr>
          <p:nvPr>
            <p:ph type="ctrTitle"/>
          </p:nvPr>
        </p:nvSpPr>
        <p:spPr>
          <a:xfrm>
            <a:off x="5020701" y="10200119"/>
            <a:ext cx="6542021" cy="756016"/>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pic>
        <p:nvPicPr>
          <p:cNvPr id="9004" name="Picture" descr="Picture"/>
          <p:cNvPicPr>
            <a:picLocks noChangeAspect="1"/>
          </p:cNvPicPr>
          <p:nvPr/>
        </p:nvPicPr>
        <p:blipFill>
          <a:blip r:embed="rId8" cstate="print">
            <a:alphaModFix/>
          </a:blip>
          <a:stretch>
            <a:fillRect/>
          </a:stretch>
        </p:blipFill>
        <p:spPr>
          <a:xfrm>
            <a:off x="14873963" y="3434667"/>
            <a:ext cx="6857999" cy="685799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9710023" y="1665637"/>
            <a:ext cx="4629521" cy="4629521"/>
          </a:xfrm>
          <a:prstGeom prst="rect">
            <a:avLst/>
          </a:prstGeom>
        </p:spPr>
      </p:pic>
      <p:pic>
        <p:nvPicPr>
          <p:cNvPr id="467" name="Picture" descr="Picture"/>
          <p:cNvPicPr>
            <a:picLocks noChangeAspect="1"/>
          </p:cNvPicPr>
          <p:nvPr/>
        </p:nvPicPr>
        <p:blipFill>
          <a:blip r:embed="rId3" cstate="print">
            <a:alphaModFix/>
          </a:blip>
          <a:stretch>
            <a:fillRect/>
          </a:stretch>
        </p:blipFill>
        <p:spPr>
          <a:xfrm>
            <a:off x="5601091" y="2409615"/>
            <a:ext cx="3244182" cy="3244182"/>
          </a:xfrm>
          <a:prstGeom prst="rect">
            <a:avLst/>
          </a:prstGeom>
        </p:spPr>
      </p:pic>
      <p:pic>
        <p:nvPicPr>
          <p:cNvPr id="934" name="Picture" descr="Picture"/>
          <p:cNvPicPr>
            <a:picLocks noChangeAspect="1"/>
          </p:cNvPicPr>
          <p:nvPr/>
        </p:nvPicPr>
        <p:blipFill>
          <a:blip r:embed="rId4" cstate="print">
            <a:alphaModFix/>
          </a:blip>
          <a:stretch>
            <a:fillRect/>
          </a:stretch>
        </p:blipFill>
        <p:spPr>
          <a:xfrm>
            <a:off x="1650767" y="2383961"/>
            <a:ext cx="3244182" cy="3244182"/>
          </a:xfrm>
          <a:prstGeom prst="rect">
            <a:avLst/>
          </a:prstGeom>
        </p:spPr>
      </p:pic>
      <p:pic>
        <p:nvPicPr>
          <p:cNvPr id="1401" name="Picture" descr="Picture"/>
          <p:cNvPicPr>
            <a:picLocks noChangeAspect="1"/>
          </p:cNvPicPr>
          <p:nvPr/>
        </p:nvPicPr>
        <p:blipFill>
          <a:blip r:embed="rId5" cstate="print">
            <a:alphaModFix/>
          </a:blip>
          <a:stretch>
            <a:fillRect/>
          </a:stretch>
        </p:blipFill>
        <p:spPr>
          <a:xfrm>
            <a:off x="19489048" y="2409615"/>
            <a:ext cx="3244182" cy="3244182"/>
          </a:xfrm>
          <a:prstGeom prst="rect">
            <a:avLst/>
          </a:prstGeom>
        </p:spPr>
      </p:pic>
      <p:pic>
        <p:nvPicPr>
          <p:cNvPr id="1870" name="Picture" descr="Picture"/>
          <p:cNvPicPr>
            <a:picLocks noChangeAspect="1"/>
          </p:cNvPicPr>
          <p:nvPr/>
        </p:nvPicPr>
        <p:blipFill>
          <a:blip r:embed="rId6" cstate="print">
            <a:alphaModFix/>
          </a:blip>
          <a:stretch>
            <a:fillRect/>
          </a:stretch>
        </p:blipFill>
        <p:spPr>
          <a:xfrm>
            <a:off x="15204294" y="2409615"/>
            <a:ext cx="3244182" cy="3244182"/>
          </a:xfrm>
          <a:prstGeom prst="rect">
            <a:avLst/>
          </a:prstGeom>
        </p:spPr>
      </p:pic>
      <p:sp>
        <p:nvSpPr>
          <p:cNvPr id="2339" name="文本"/>
          <p:cNvSpPr>
            <a:spLocks noGrp="1"/>
          </p:cNvSpPr>
          <p:nvPr>
            <p:ph type="ctrTitle"/>
          </p:nvPr>
        </p:nvSpPr>
        <p:spPr>
          <a:xfrm>
            <a:off x="10724901" y="8124826"/>
            <a:ext cx="2599765" cy="543159"/>
          </a:xfrm>
          <a:prstGeom prst="rect">
            <a:avLst/>
          </a:prstGeom>
        </p:spPr>
        <p:txBody>
          <a:bodyPr lIns="0" tIns="0" rIns="0" bIns="0">
            <a:noAutofit/>
          </a:bodyPr>
          <a:lstStyle/>
          <a:p>
            <a:pPr algn="ctr">
              <a:lnSpc>
                <a:spcPts val="5553"/>
              </a:lnSpc>
            </a:pPr>
            <a:r>
              <a:rPr lang="zh-CN" altLang="en-US" sz="4627" b="0" i="0" u="none" spc="0" dirty="0">
                <a:solidFill>
                  <a:srgbClr val="000000">
                    <a:alpha val="100000"/>
                  </a:srgbClr>
                </a:solidFill>
                <a:latin typeface="Source Han Serif SC Medium" charset="-122"/>
                <a:ea typeface="Source Han Serif SC Medium" charset="-122"/>
                <a:cs typeface="Source Han Serif SC Medium" charset="-122"/>
              </a:rPr>
              <a:t>空间展示​</a:t>
            </a:r>
            <a:endParaRPr kumimoji="1" lang="zh-CN" altLang="en-US" sz="2000" dirty="0">
              <a:solidFill>
                <a:srgbClr val="000000"/>
              </a:solidFill>
            </a:endParaRPr>
          </a:p>
        </p:txBody>
      </p:sp>
      <p:sp>
        <p:nvSpPr>
          <p:cNvPr id="3383" name="文本"/>
          <p:cNvSpPr>
            <a:spLocks noGrp="1"/>
          </p:cNvSpPr>
          <p:nvPr>
            <p:ph type="ctrTitle"/>
          </p:nvPr>
        </p:nvSpPr>
        <p:spPr>
          <a:xfrm>
            <a:off x="6912306" y="6857999"/>
            <a:ext cx="10559385" cy="843703"/>
          </a:xfrm>
          <a:prstGeom prst="rect">
            <a:avLst/>
          </a:prstGeom>
        </p:spPr>
        <p:txBody>
          <a:bodyPr lIns="0" tIns="0" rIns="0" bIns="0">
            <a:noAutofit/>
          </a:bodyPr>
          <a:lstStyle/>
          <a:p>
            <a:pPr algn="ctr">
              <a:lnSpc>
                <a:spcPts val="7592"/>
              </a:lnSpc>
            </a:pPr>
            <a:r>
              <a:rPr lang="zh-CN" altLang="en-US" sz="6326" b="0" i="0" u="none" spc="0" dirty="0">
                <a:solidFill>
                  <a:srgbClr val="000000">
                    <a:alpha val="100000"/>
                  </a:srgbClr>
                </a:solidFill>
                <a:latin typeface="Noto Sans S Chinese Black" charset="-122"/>
                <a:ea typeface="Noto Sans S Chinese Black" charset="-122"/>
                <a:cs typeface="Noto Sans S Chinese Black" charset="-122"/>
              </a:rPr>
              <a:t>Space display </a:t>
            </a:r>
            <a:endParaRPr kumimoji="1" lang="zh-CN" altLang="en-US" sz="2000" dirty="0">
              <a:solidFill>
                <a:srgbClr val="000000"/>
              </a:solidFill>
            </a:endParaRPr>
          </a:p>
        </p:txBody>
      </p:sp>
      <p:sp>
        <p:nvSpPr>
          <p:cNvPr id="4433" name="文本"/>
          <p:cNvSpPr>
            <a:spLocks noGrp="1"/>
          </p:cNvSpPr>
          <p:nvPr>
            <p:ph type="ctrTitle"/>
          </p:nvPr>
        </p:nvSpPr>
        <p:spPr>
          <a:xfrm>
            <a:off x="2270093" y="9245213"/>
            <a:ext cx="19843811" cy="1649238"/>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近些年来，全球环保产业突飞猛进，尤其是中国后来者居上，无论是环保产品还是相关服务，产值空间不断扩容，已然突破万亿大关。业绩逐步释放，环保新能源行业安全边际逐渐加强。</a:t>
            </a:r>
            <a:endParaRPr kumimoji="1" lang="zh-CN" altLang="en-US" sz="2000" dirty="0">
              <a:solidFill>
                <a:srgbClr val="000000"/>
              </a:solidFill>
            </a:endParaRPr>
          </a:p>
          <a:p>
            <a:pPr algn="ctr">
              <a:lnSpc>
                <a:spcPts val="3510"/>
              </a:lnSpc>
            </a:pPr>
            <a:endParaRPr kumimoji="1" lang="zh-CN" altLang="en-US" sz="2000" dirty="0">
              <a:solidFill>
                <a:srgbClr val="000000"/>
              </a:solidFill>
            </a:endParaRPr>
          </a:p>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业内人士看来，环保产业是“十三五”国家战略性新兴产业的重要组成部分，代表了中国经济转型的重要产业方向</a:t>
            </a:r>
            <a:endParaRPr kumimoji="1" lang="zh-CN" altLang="en-US" sz="2000" dirty="0">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421259" y="3460931"/>
            <a:ext cx="24998457" cy="10232770"/>
          </a:xfrm>
          <a:prstGeom prst="rect">
            <a:avLst/>
          </a:prstGeom>
        </p:spPr>
      </p:pic>
      <p:pic>
        <p:nvPicPr>
          <p:cNvPr id="469" name="Picture" descr="Picture"/>
          <p:cNvPicPr>
            <a:picLocks noChangeAspect="1"/>
          </p:cNvPicPr>
          <p:nvPr/>
        </p:nvPicPr>
        <p:blipFill>
          <a:blip r:embed="rId3" cstate="print">
            <a:alphaModFix amt="68000"/>
          </a:blip>
          <a:stretch>
            <a:fillRect/>
          </a:stretch>
        </p:blipFill>
        <p:spPr>
          <a:xfrm>
            <a:off x="0" y="3438634"/>
            <a:ext cx="25226519" cy="10277365"/>
          </a:xfrm>
          <a:prstGeom prst="rect">
            <a:avLst/>
          </a:prstGeom>
        </p:spPr>
      </p:pic>
      <p:pic>
        <p:nvPicPr>
          <p:cNvPr id="931" name="Picture" descr="Picture"/>
          <p:cNvPicPr>
            <a:picLocks noChangeAspect="1"/>
          </p:cNvPicPr>
          <p:nvPr/>
        </p:nvPicPr>
        <p:blipFill>
          <a:blip r:embed="rId4" cstate="print">
            <a:alphaModFix/>
          </a:blip>
          <a:stretch>
            <a:fillRect/>
          </a:stretch>
        </p:blipFill>
        <p:spPr>
          <a:xfrm>
            <a:off x="2066782" y="1757795"/>
            <a:ext cx="5429067" cy="1719925"/>
          </a:xfrm>
          <a:prstGeom prst="rect">
            <a:avLst/>
          </a:prstGeom>
        </p:spPr>
      </p:pic>
      <p:pic>
        <p:nvPicPr>
          <p:cNvPr id="1398" name="Picture" descr="Picture"/>
          <p:cNvPicPr>
            <a:picLocks noChangeAspect="1"/>
          </p:cNvPicPr>
          <p:nvPr/>
        </p:nvPicPr>
        <p:blipFill>
          <a:blip r:embed="rId5" cstate="print">
            <a:alphaModFix/>
          </a:blip>
          <a:stretch>
            <a:fillRect/>
          </a:stretch>
        </p:blipFill>
        <p:spPr>
          <a:xfrm>
            <a:off x="2066782" y="3477721"/>
            <a:ext cx="5429067" cy="6219540"/>
          </a:xfrm>
          <a:prstGeom prst="rect">
            <a:avLst/>
          </a:prstGeom>
        </p:spPr>
      </p:pic>
      <p:pic>
        <p:nvPicPr>
          <p:cNvPr id="1866" name="Picture" descr="Picture"/>
          <p:cNvPicPr>
            <a:picLocks noChangeAspect="1"/>
          </p:cNvPicPr>
          <p:nvPr/>
        </p:nvPicPr>
        <p:blipFill>
          <a:blip r:embed="rId4" cstate="print">
            <a:alphaModFix/>
          </a:blip>
          <a:stretch>
            <a:fillRect/>
          </a:stretch>
        </p:blipFill>
        <p:spPr>
          <a:xfrm>
            <a:off x="9477465" y="1757795"/>
            <a:ext cx="5429067" cy="1719925"/>
          </a:xfrm>
          <a:prstGeom prst="rect">
            <a:avLst/>
          </a:prstGeom>
        </p:spPr>
      </p:pic>
      <p:pic>
        <p:nvPicPr>
          <p:cNvPr id="2334" name="Picture" descr="Picture"/>
          <p:cNvPicPr>
            <a:picLocks noChangeAspect="1"/>
          </p:cNvPicPr>
          <p:nvPr/>
        </p:nvPicPr>
        <p:blipFill>
          <a:blip r:embed="rId5" cstate="print">
            <a:alphaModFix/>
          </a:blip>
          <a:stretch>
            <a:fillRect/>
          </a:stretch>
        </p:blipFill>
        <p:spPr>
          <a:xfrm>
            <a:off x="9477465" y="3477721"/>
            <a:ext cx="5429067" cy="6219540"/>
          </a:xfrm>
          <a:prstGeom prst="rect">
            <a:avLst/>
          </a:prstGeom>
        </p:spPr>
      </p:pic>
      <p:pic>
        <p:nvPicPr>
          <p:cNvPr id="2802" name="Picture" descr="Picture"/>
          <p:cNvPicPr>
            <a:picLocks noChangeAspect="1"/>
          </p:cNvPicPr>
          <p:nvPr/>
        </p:nvPicPr>
        <p:blipFill>
          <a:blip r:embed="rId4" cstate="print">
            <a:alphaModFix/>
          </a:blip>
          <a:stretch>
            <a:fillRect/>
          </a:stretch>
        </p:blipFill>
        <p:spPr>
          <a:xfrm>
            <a:off x="16888149" y="1757795"/>
            <a:ext cx="5429067" cy="1719925"/>
          </a:xfrm>
          <a:prstGeom prst="rect">
            <a:avLst/>
          </a:prstGeom>
        </p:spPr>
      </p:pic>
      <p:pic>
        <p:nvPicPr>
          <p:cNvPr id="3271" name="Picture" descr="Picture"/>
          <p:cNvPicPr>
            <a:picLocks noChangeAspect="1"/>
          </p:cNvPicPr>
          <p:nvPr/>
        </p:nvPicPr>
        <p:blipFill>
          <a:blip r:embed="rId5" cstate="print">
            <a:alphaModFix/>
          </a:blip>
          <a:stretch>
            <a:fillRect/>
          </a:stretch>
        </p:blipFill>
        <p:spPr>
          <a:xfrm>
            <a:off x="16888149" y="3477721"/>
            <a:ext cx="5429067" cy="6219540"/>
          </a:xfrm>
          <a:prstGeom prst="rect">
            <a:avLst/>
          </a:prstGeom>
        </p:spPr>
      </p:pic>
      <p:sp>
        <p:nvSpPr>
          <p:cNvPr id="3740" name="文本"/>
          <p:cNvSpPr>
            <a:spLocks noGrp="1"/>
          </p:cNvSpPr>
          <p:nvPr>
            <p:ph type="ctrTitle"/>
          </p:nvPr>
        </p:nvSpPr>
        <p:spPr>
          <a:xfrm>
            <a:off x="3428999" y="2311399"/>
            <a:ext cx="2739061" cy="586566"/>
          </a:xfrm>
          <a:prstGeom prst="rect">
            <a:avLst/>
          </a:prstGeom>
        </p:spPr>
        <p:txBody>
          <a:bodyPr lIns="0" tIns="0" rIns="0" bIns="0">
            <a:noAutofit/>
          </a:bodyPr>
          <a:lstStyle/>
          <a:p>
            <a:pPr algn="ctr">
              <a:lnSpc>
                <a:spcPts val="5850"/>
              </a:lnSpc>
            </a:pPr>
            <a:r>
              <a:rPr lang="zh-CN" altLang="en-US" sz="4875" b="0" i="0" u="none" spc="0" dirty="0">
                <a:solidFill>
                  <a:schemeClr val="bg1"/>
                </a:solidFill>
                <a:latin typeface="Source Han Serif SC Medium" charset="-122"/>
                <a:ea typeface="Source Han Serif SC Medium" charset="-122"/>
                <a:cs typeface="Source Han Serif SC Medium" charset="-122"/>
              </a:rPr>
              <a:t>市场空间</a:t>
            </a:r>
            <a:endParaRPr kumimoji="1" lang="zh-CN" altLang="en-US" sz="2000" dirty="0">
              <a:solidFill>
                <a:schemeClr val="bg1"/>
              </a:solidFill>
            </a:endParaRPr>
          </a:p>
        </p:txBody>
      </p:sp>
      <p:sp>
        <p:nvSpPr>
          <p:cNvPr id="4782" name="文本"/>
          <p:cNvSpPr>
            <a:spLocks noGrp="1"/>
          </p:cNvSpPr>
          <p:nvPr>
            <p:ph type="ctrTitle"/>
          </p:nvPr>
        </p:nvSpPr>
        <p:spPr>
          <a:xfrm>
            <a:off x="2461584" y="4126458"/>
            <a:ext cx="4673892" cy="1201786"/>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sp>
        <p:nvSpPr>
          <p:cNvPr id="5812" name="文本"/>
          <p:cNvSpPr>
            <a:spLocks noGrp="1"/>
          </p:cNvSpPr>
          <p:nvPr>
            <p:ph type="ctrTitle"/>
          </p:nvPr>
        </p:nvSpPr>
        <p:spPr>
          <a:xfrm>
            <a:off x="10832953" y="2310358"/>
            <a:ext cx="2739061" cy="586566"/>
          </a:xfrm>
          <a:prstGeom prst="rect">
            <a:avLst/>
          </a:prstGeom>
        </p:spPr>
        <p:txBody>
          <a:bodyPr lIns="0" tIns="0" rIns="0" bIns="0">
            <a:noAutofit/>
          </a:bodyPr>
          <a:lstStyle/>
          <a:p>
            <a:pPr algn="ctr">
              <a:lnSpc>
                <a:spcPts val="5850"/>
              </a:lnSpc>
            </a:pPr>
            <a:r>
              <a:rPr lang="zh-CN" altLang="en-US" sz="4875" b="0" i="0" u="none" spc="0" dirty="0">
                <a:solidFill>
                  <a:schemeClr val="bg1"/>
                </a:solidFill>
                <a:latin typeface="Source Han Serif SC Medium" charset="-122"/>
                <a:ea typeface="Source Han Serif SC Medium" charset="-122"/>
                <a:cs typeface="Source Han Serif SC Medium" charset="-122"/>
              </a:rPr>
              <a:t>市场空间</a:t>
            </a:r>
            <a:endParaRPr kumimoji="1" lang="zh-CN" altLang="en-US" sz="2000" dirty="0">
              <a:solidFill>
                <a:schemeClr val="bg1"/>
              </a:solidFill>
            </a:endParaRPr>
          </a:p>
        </p:txBody>
      </p:sp>
      <p:sp>
        <p:nvSpPr>
          <p:cNvPr id="6855" name="文本"/>
          <p:cNvSpPr>
            <a:spLocks noGrp="1"/>
          </p:cNvSpPr>
          <p:nvPr>
            <p:ph type="ctrTitle"/>
          </p:nvPr>
        </p:nvSpPr>
        <p:spPr>
          <a:xfrm>
            <a:off x="9855053" y="4126458"/>
            <a:ext cx="4673892" cy="1201786"/>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sp>
        <p:nvSpPr>
          <p:cNvPr id="7885" name="文本"/>
          <p:cNvSpPr>
            <a:spLocks noGrp="1"/>
          </p:cNvSpPr>
          <p:nvPr>
            <p:ph type="ctrTitle"/>
          </p:nvPr>
        </p:nvSpPr>
        <p:spPr>
          <a:xfrm>
            <a:off x="18242985" y="2311683"/>
            <a:ext cx="2739061" cy="586566"/>
          </a:xfrm>
          <a:prstGeom prst="rect">
            <a:avLst/>
          </a:prstGeom>
        </p:spPr>
        <p:txBody>
          <a:bodyPr lIns="0" tIns="0" rIns="0" bIns="0">
            <a:noAutofit/>
          </a:bodyPr>
          <a:lstStyle/>
          <a:p>
            <a:pPr algn="ctr">
              <a:lnSpc>
                <a:spcPts val="5850"/>
              </a:lnSpc>
            </a:pPr>
            <a:r>
              <a:rPr lang="zh-CN" altLang="en-US" sz="4875" b="0" i="0" u="none" spc="0" dirty="0">
                <a:solidFill>
                  <a:schemeClr val="bg1"/>
                </a:solidFill>
                <a:latin typeface="Source Han Serif SC Medium" charset="-122"/>
                <a:ea typeface="Source Han Serif SC Medium" charset="-122"/>
                <a:cs typeface="Source Han Serif SC Medium" charset="-122"/>
              </a:rPr>
              <a:t>市场空间</a:t>
            </a:r>
            <a:endParaRPr kumimoji="1" lang="zh-CN" altLang="en-US" sz="2000" dirty="0">
              <a:solidFill>
                <a:schemeClr val="bg1"/>
              </a:solidFill>
            </a:endParaRPr>
          </a:p>
        </p:txBody>
      </p:sp>
      <p:sp>
        <p:nvSpPr>
          <p:cNvPr id="8928" name="文本"/>
          <p:cNvSpPr>
            <a:spLocks noGrp="1"/>
          </p:cNvSpPr>
          <p:nvPr>
            <p:ph type="ctrTitle"/>
          </p:nvPr>
        </p:nvSpPr>
        <p:spPr>
          <a:xfrm>
            <a:off x="17265736" y="4126458"/>
            <a:ext cx="4673892" cy="1201786"/>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a:t>
            </a:r>
            <a:endParaRPr kumimoji="1" lang="zh-CN" altLang="en-US" sz="2000" dirty="0">
              <a:solidFill>
                <a:srgbClr val="000000"/>
              </a:solidFill>
            </a:endParaRPr>
          </a:p>
        </p:txBody>
      </p:sp>
      <p:pic>
        <p:nvPicPr>
          <p:cNvPr id="9959" name="Picture" descr="Picture"/>
          <p:cNvPicPr>
            <a:picLocks noChangeAspect="1"/>
          </p:cNvPicPr>
          <p:nvPr/>
        </p:nvPicPr>
        <p:blipFill>
          <a:blip r:embed="rId6" cstate="print">
            <a:alphaModFix/>
          </a:blip>
          <a:stretch>
            <a:fillRect/>
          </a:stretch>
        </p:blipFill>
        <p:spPr>
          <a:xfrm>
            <a:off x="3457585" y="5895427"/>
            <a:ext cx="2681889" cy="2681889"/>
          </a:xfrm>
          <a:prstGeom prst="rect">
            <a:avLst/>
          </a:prstGeom>
        </p:spPr>
      </p:pic>
      <p:pic>
        <p:nvPicPr>
          <p:cNvPr id="10428" name="Picture" descr="Picture"/>
          <p:cNvPicPr>
            <a:picLocks noChangeAspect="1"/>
          </p:cNvPicPr>
          <p:nvPr/>
        </p:nvPicPr>
        <p:blipFill>
          <a:blip r:embed="rId7" cstate="print">
            <a:alphaModFix/>
          </a:blip>
          <a:stretch>
            <a:fillRect/>
          </a:stretch>
        </p:blipFill>
        <p:spPr>
          <a:xfrm>
            <a:off x="10851054" y="5895427"/>
            <a:ext cx="2681889" cy="2681889"/>
          </a:xfrm>
          <a:prstGeom prst="rect">
            <a:avLst/>
          </a:prstGeom>
        </p:spPr>
      </p:pic>
      <p:pic>
        <p:nvPicPr>
          <p:cNvPr id="10899" name="Picture" descr="Picture"/>
          <p:cNvPicPr>
            <a:picLocks noChangeAspect="1"/>
          </p:cNvPicPr>
          <p:nvPr/>
        </p:nvPicPr>
        <p:blipFill>
          <a:blip r:embed="rId8" cstate="print">
            <a:alphaModFix/>
          </a:blip>
          <a:stretch>
            <a:fillRect/>
          </a:stretch>
        </p:blipFill>
        <p:spPr>
          <a:xfrm>
            <a:off x="18261738" y="5895427"/>
            <a:ext cx="2681889" cy="268188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295761" y="0"/>
            <a:ext cx="25010922" cy="8190838"/>
          </a:xfrm>
          <a:prstGeom prst="rect">
            <a:avLst/>
          </a:prstGeom>
        </p:spPr>
      </p:pic>
      <p:pic>
        <p:nvPicPr>
          <p:cNvPr id="462" name="Picture" descr="Picture"/>
          <p:cNvPicPr>
            <a:picLocks noChangeAspect="1"/>
          </p:cNvPicPr>
          <p:nvPr/>
        </p:nvPicPr>
        <p:blipFill>
          <a:blip r:embed="rId3" cstate="print">
            <a:alphaModFix amt="92000"/>
          </a:blip>
          <a:stretch>
            <a:fillRect/>
          </a:stretch>
        </p:blipFill>
        <p:spPr>
          <a:xfrm>
            <a:off x="1643993" y="2279868"/>
            <a:ext cx="21096013" cy="9941034"/>
          </a:xfrm>
          <a:prstGeom prst="rect">
            <a:avLst/>
          </a:prstGeom>
        </p:spPr>
      </p:pic>
      <p:sp>
        <p:nvSpPr>
          <p:cNvPr id="929" name="文本"/>
          <p:cNvSpPr>
            <a:spLocks noGrp="1"/>
          </p:cNvSpPr>
          <p:nvPr>
            <p:ph type="ctrTitle"/>
          </p:nvPr>
        </p:nvSpPr>
        <p:spPr>
          <a:xfrm>
            <a:off x="10718799" y="5346699"/>
            <a:ext cx="2599765" cy="543159"/>
          </a:xfrm>
          <a:prstGeom prst="rect">
            <a:avLst/>
          </a:prstGeom>
        </p:spPr>
        <p:txBody>
          <a:bodyPr lIns="0" tIns="0" rIns="0" bIns="0">
            <a:noAutofit/>
          </a:bodyPr>
          <a:lstStyle/>
          <a:p>
            <a:pPr algn="ctr">
              <a:lnSpc>
                <a:spcPts val="5553"/>
              </a:lnSpc>
            </a:pPr>
            <a:r>
              <a:rPr lang="zh-CN" altLang="en-US" sz="4627" b="0" i="0" u="none" spc="0" dirty="0">
                <a:solidFill>
                  <a:schemeClr val="bg1"/>
                </a:solidFill>
                <a:latin typeface="Source Han Serif SC Medium" charset="-122"/>
                <a:ea typeface="Source Han Serif SC Medium" charset="-122"/>
                <a:cs typeface="Source Han Serif SC Medium" charset="-122"/>
              </a:rPr>
              <a:t>空间展示​</a:t>
            </a:r>
            <a:endParaRPr kumimoji="1" lang="zh-CN" altLang="en-US" sz="2000" dirty="0">
              <a:solidFill>
                <a:schemeClr val="bg1"/>
              </a:solidFill>
            </a:endParaRPr>
          </a:p>
        </p:txBody>
      </p:sp>
      <p:sp>
        <p:nvSpPr>
          <p:cNvPr id="1972" name="文本"/>
          <p:cNvSpPr>
            <a:spLocks noGrp="1"/>
          </p:cNvSpPr>
          <p:nvPr>
            <p:ph type="ctrTitle"/>
          </p:nvPr>
        </p:nvSpPr>
        <p:spPr>
          <a:xfrm>
            <a:off x="6908799" y="4089399"/>
            <a:ext cx="10559385" cy="843703"/>
          </a:xfrm>
          <a:prstGeom prst="rect">
            <a:avLst/>
          </a:prstGeom>
        </p:spPr>
        <p:txBody>
          <a:bodyPr lIns="0" tIns="0" rIns="0" bIns="0">
            <a:noAutofit/>
          </a:bodyPr>
          <a:lstStyle/>
          <a:p>
            <a:pPr algn="ctr">
              <a:lnSpc>
                <a:spcPts val="7592"/>
              </a:lnSpc>
            </a:pPr>
            <a:r>
              <a:rPr lang="zh-CN" altLang="en-US" sz="6326" b="0" i="0" u="none" spc="0" dirty="0">
                <a:solidFill>
                  <a:schemeClr val="bg1"/>
                </a:solidFill>
                <a:latin typeface="Noto Sans S Chinese Black" charset="-122"/>
                <a:ea typeface="Noto Sans S Chinese Black" charset="-122"/>
                <a:cs typeface="Noto Sans S Chinese Black" charset="-122"/>
              </a:rPr>
              <a:t>Space display </a:t>
            </a:r>
            <a:endParaRPr kumimoji="1" lang="zh-CN" altLang="en-US" sz="2000" dirty="0">
              <a:solidFill>
                <a:schemeClr val="bg1"/>
              </a:solidFill>
            </a:endParaRPr>
          </a:p>
        </p:txBody>
      </p:sp>
      <p:sp>
        <p:nvSpPr>
          <p:cNvPr id="3022" name="文本"/>
          <p:cNvSpPr>
            <a:spLocks noGrp="1"/>
          </p:cNvSpPr>
          <p:nvPr>
            <p:ph type="ctrTitle"/>
          </p:nvPr>
        </p:nvSpPr>
        <p:spPr>
          <a:xfrm>
            <a:off x="2260599" y="6476999"/>
            <a:ext cx="19843811" cy="1649238"/>
          </a:xfrm>
          <a:prstGeom prst="rect">
            <a:avLst/>
          </a:prstGeom>
        </p:spPr>
        <p:txBody>
          <a:bodyPr lIns="0" tIns="0" rIns="0" bIns="0">
            <a:noAutofit/>
          </a:bodyPr>
          <a:lstStyle/>
          <a:p>
            <a:pPr algn="ctr">
              <a:lnSpc>
                <a:spcPts val="3510"/>
              </a:lnSpc>
            </a:pPr>
            <a:r>
              <a:rPr lang="zh-CN" altLang="en-US" sz="2600" b="0" i="0" u="none" spc="520" dirty="0">
                <a:solidFill>
                  <a:schemeClr val="bg1"/>
                </a:solidFill>
                <a:latin typeface="FZDaHei-B02S" charset="-122"/>
                <a:ea typeface="FZDaHei-B02S" charset="-122"/>
                <a:cs typeface="FZDaHei-B02S" charset="-122"/>
              </a:rPr>
              <a:t>近些年来，全球环保产业突飞猛进，尤其是中国后来者居上，无论是环保产品还是相关服务，产值空间不断扩容，已然突破万亿大关。业绩逐步释放，环保新能源行业安全边际逐渐加强。</a:t>
            </a:r>
            <a:endParaRPr kumimoji="1" lang="zh-CN" altLang="en-US" sz="2000" dirty="0">
              <a:solidFill>
                <a:schemeClr val="bg1"/>
              </a:solidFill>
            </a:endParaRPr>
          </a:p>
          <a:p>
            <a:pPr algn="ctr">
              <a:lnSpc>
                <a:spcPts val="3510"/>
              </a:lnSpc>
            </a:pPr>
            <a:endParaRPr kumimoji="1" lang="zh-CN" altLang="en-US" sz="2000" dirty="0">
              <a:solidFill>
                <a:schemeClr val="bg1"/>
              </a:solidFill>
            </a:endParaRPr>
          </a:p>
          <a:p>
            <a:pPr algn="ctr">
              <a:lnSpc>
                <a:spcPts val="3510"/>
              </a:lnSpc>
            </a:pPr>
            <a:r>
              <a:rPr lang="zh-CN" altLang="en-US" sz="2600" b="0" i="0" u="none" spc="520" dirty="0">
                <a:solidFill>
                  <a:schemeClr val="bg1"/>
                </a:solidFill>
                <a:latin typeface="FZDaHei-B02S" charset="-122"/>
                <a:ea typeface="FZDaHei-B02S" charset="-122"/>
                <a:cs typeface="FZDaHei-B02S" charset="-122"/>
              </a:rPr>
              <a:t>业内人士看来，环保产业是“十三五”国家战略性新兴产业的重要组成部分，代表了中国经济转型的重要产业方向</a:t>
            </a:r>
            <a:endParaRPr kumimoji="1" lang="zh-CN" altLang="en-US" sz="2000" dirty="0">
              <a:solidFill>
                <a:schemeClr val="bg1"/>
              </a:solidFill>
            </a:endParaRPr>
          </a:p>
        </p:txBody>
      </p:sp>
      <p:pic>
        <p:nvPicPr>
          <p:cNvPr id="5288" name="Picture" descr="Picture"/>
          <p:cNvPicPr>
            <a:picLocks noChangeAspect="1"/>
          </p:cNvPicPr>
          <p:nvPr/>
        </p:nvPicPr>
        <p:blipFill>
          <a:blip r:embed="rId4" cstate="print">
            <a:alphaModFix/>
          </a:blip>
          <a:stretch>
            <a:fillRect/>
          </a:stretch>
        </p:blipFill>
        <p:spPr>
          <a:xfrm>
            <a:off x="10080296" y="9137241"/>
            <a:ext cx="1084317" cy="1084317"/>
          </a:xfrm>
          <a:prstGeom prst="rect">
            <a:avLst/>
          </a:prstGeom>
        </p:spPr>
      </p:pic>
      <p:pic>
        <p:nvPicPr>
          <p:cNvPr id="5757" name="Picture" descr="Picture"/>
          <p:cNvPicPr>
            <a:picLocks noChangeAspect="1"/>
          </p:cNvPicPr>
          <p:nvPr/>
        </p:nvPicPr>
        <p:blipFill>
          <a:blip r:embed="rId5" cstate="print">
            <a:alphaModFix/>
          </a:blip>
          <a:stretch>
            <a:fillRect/>
          </a:stretch>
        </p:blipFill>
        <p:spPr>
          <a:xfrm>
            <a:off x="11649841" y="9137241"/>
            <a:ext cx="1084317" cy="1084317"/>
          </a:xfrm>
          <a:prstGeom prst="rect">
            <a:avLst/>
          </a:prstGeom>
        </p:spPr>
      </p:pic>
      <p:pic>
        <p:nvPicPr>
          <p:cNvPr id="6226" name="Picture" descr="Picture"/>
          <p:cNvPicPr>
            <a:picLocks noChangeAspect="1"/>
          </p:cNvPicPr>
          <p:nvPr/>
        </p:nvPicPr>
        <p:blipFill>
          <a:blip r:embed="rId6" cstate="print">
            <a:alphaModFix/>
          </a:blip>
          <a:stretch>
            <a:fillRect/>
          </a:stretch>
        </p:blipFill>
        <p:spPr>
          <a:xfrm>
            <a:off x="13219385" y="9137241"/>
            <a:ext cx="1084317" cy="1084317"/>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301362" y="-172397"/>
            <a:ext cx="24986725" cy="14060795"/>
          </a:xfrm>
          <a:prstGeom prst="rect">
            <a:avLst/>
          </a:prstGeom>
        </p:spPr>
      </p:pic>
      <p:pic>
        <p:nvPicPr>
          <p:cNvPr id="469" name="Picture" descr="Picture"/>
          <p:cNvPicPr>
            <a:picLocks noChangeAspect="1"/>
          </p:cNvPicPr>
          <p:nvPr/>
        </p:nvPicPr>
        <p:blipFill>
          <a:blip r:embed="rId3" cstate="print">
            <a:alphaModFix amt="95000"/>
          </a:blip>
          <a:stretch>
            <a:fillRect/>
          </a:stretch>
        </p:blipFill>
        <p:spPr>
          <a:xfrm>
            <a:off x="7915042" y="-172397"/>
            <a:ext cx="8553915" cy="14011177"/>
          </a:xfrm>
          <a:prstGeom prst="rect">
            <a:avLst/>
          </a:prstGeom>
        </p:spPr>
      </p:pic>
      <p:sp>
        <p:nvSpPr>
          <p:cNvPr id="936" name="文本"/>
          <p:cNvSpPr>
            <a:spLocks noGrp="1"/>
          </p:cNvSpPr>
          <p:nvPr>
            <p:ph type="ctrTitle"/>
          </p:nvPr>
        </p:nvSpPr>
        <p:spPr>
          <a:xfrm>
            <a:off x="10261599" y="6362699"/>
            <a:ext cx="3846507" cy="837591"/>
          </a:xfrm>
          <a:prstGeom prst="rect">
            <a:avLst/>
          </a:prstGeom>
        </p:spPr>
        <p:txBody>
          <a:bodyPr lIns="0" tIns="0" rIns="0" bIns="0">
            <a:noAutofit/>
          </a:bodyPr>
          <a:lstStyle/>
          <a:p>
            <a:pPr algn="ctr">
              <a:lnSpc>
                <a:spcPts val="8203"/>
              </a:lnSpc>
            </a:pPr>
            <a:r>
              <a:rPr lang="zh-CN" altLang="en-US" sz="6835" b="0" i="0" u="none" spc="0" dirty="0">
                <a:solidFill>
                  <a:schemeClr val="bg1"/>
                </a:solidFill>
                <a:latin typeface="Source Han Serif SC Medium" charset="-122"/>
                <a:ea typeface="Source Han Serif SC Medium" charset="-122"/>
                <a:cs typeface="Source Han Serif SC Medium" charset="-122"/>
              </a:rPr>
              <a:t>项目发展</a:t>
            </a:r>
            <a:endParaRPr kumimoji="1" lang="zh-CN" altLang="en-US" sz="2000" dirty="0">
              <a:solidFill>
                <a:schemeClr val="bg1"/>
              </a:solidFill>
            </a:endParaRPr>
          </a:p>
        </p:txBody>
      </p:sp>
      <p:sp>
        <p:nvSpPr>
          <p:cNvPr id="1989" name="文本"/>
          <p:cNvSpPr>
            <a:spLocks noGrp="1"/>
          </p:cNvSpPr>
          <p:nvPr>
            <p:ph type="ctrTitle"/>
          </p:nvPr>
        </p:nvSpPr>
        <p:spPr>
          <a:xfrm>
            <a:off x="5118099" y="7531099"/>
            <a:ext cx="14147113" cy="1832318"/>
          </a:xfrm>
          <a:prstGeom prst="rect">
            <a:avLst/>
          </a:prstGeom>
        </p:spPr>
        <p:txBody>
          <a:bodyPr lIns="0" tIns="0" rIns="0" bIns="0">
            <a:noAutofit/>
          </a:bodyPr>
          <a:lstStyle/>
          <a:p>
            <a:pPr algn="ctr">
              <a:lnSpc>
                <a:spcPts val="3965"/>
              </a:lnSpc>
            </a:pPr>
            <a:r>
              <a:rPr lang="zh-CN" altLang="en-US" sz="2600" b="0" i="0" u="none" spc="0" dirty="0">
                <a:solidFill>
                  <a:schemeClr val="bg1"/>
                </a:solidFill>
                <a:latin typeface="FZDaHei-B02S" charset="-122"/>
                <a:ea typeface="FZDaHei-B02S" charset="-122"/>
                <a:cs typeface="FZDaHei-B02S" charset="-122"/>
              </a:rPr>
              <a:t>The only people for me are the mad ones,the ones whoThe only people for me are the mad ones,the ones </a:t>
            </a:r>
            <a:endParaRPr kumimoji="1" lang="zh-CN" altLang="en-US" sz="2000" dirty="0">
              <a:solidFill>
                <a:schemeClr val="bg1"/>
              </a:solidFill>
            </a:endParaRPr>
          </a:p>
          <a:p>
            <a:pPr algn="ctr">
              <a:lnSpc>
                <a:spcPts val="3965"/>
              </a:lnSpc>
            </a:pPr>
            <a:endParaRPr kumimoji="1" lang="zh-CN" altLang="en-US" sz="2000" dirty="0">
              <a:solidFill>
                <a:schemeClr val="bg1"/>
              </a:solidFill>
            </a:endParaRPr>
          </a:p>
          <a:p>
            <a:pPr algn="ctr">
              <a:lnSpc>
                <a:spcPts val="3965"/>
              </a:lnSpc>
            </a:pPr>
            <a:r>
              <a:rPr lang="zh-CN" altLang="en-US" sz="2600" b="0" i="0" u="none" spc="0" dirty="0">
                <a:solidFill>
                  <a:schemeClr val="bg1"/>
                </a:solidFill>
                <a:latin typeface="FZDaHei-B02S" charset="-122"/>
                <a:ea typeface="FZDaHei-B02S" charset="-122"/>
                <a:cs typeface="FZDaHei-B02S" charset="-122"/>
              </a:rPr>
              <a:t>whoThe only people for me are the mad ones,the ones who</a:t>
            </a:r>
            <a:endParaRPr kumimoji="1" lang="zh-CN" altLang="en-US" sz="2000" dirty="0">
              <a:solidFill>
                <a:schemeClr val="bg1"/>
              </a:solidFill>
            </a:endParaRPr>
          </a:p>
        </p:txBody>
      </p:sp>
      <p:sp>
        <p:nvSpPr>
          <p:cNvPr id="4961" name="文本"/>
          <p:cNvSpPr>
            <a:spLocks noGrp="1"/>
          </p:cNvSpPr>
          <p:nvPr>
            <p:ph type="ctrTitle"/>
          </p:nvPr>
        </p:nvSpPr>
        <p:spPr>
          <a:xfrm rot="21600000">
            <a:off x="8305799" y="4546599"/>
            <a:ext cx="7765375" cy="1193375"/>
          </a:xfrm>
          <a:prstGeom prst="rect">
            <a:avLst/>
          </a:prstGeom>
        </p:spPr>
        <p:txBody>
          <a:bodyPr lIns="0" tIns="0" rIns="0" bIns="0">
            <a:noAutofit/>
          </a:bodyPr>
          <a:lstStyle/>
          <a:p>
            <a:pPr algn="ctr">
              <a:lnSpc>
                <a:spcPts val="14606"/>
              </a:lnSpc>
            </a:pPr>
            <a:r>
              <a:rPr lang="zh-CN" altLang="en-US" sz="12171" b="0" i="0" u="none" spc="1375" dirty="0">
                <a:solidFill>
                  <a:schemeClr val="bg1"/>
                </a:solidFill>
                <a:latin typeface="Noto Sans S Chinese Black" charset="-122"/>
                <a:ea typeface="Noto Sans S Chinese Black" charset="-122"/>
                <a:cs typeface="Noto Sans S Chinese Black" charset="-122"/>
              </a:rPr>
              <a:t>FOUR</a:t>
            </a:r>
            <a:endParaRPr kumimoji="1" lang="zh-CN" altLang="en-US" sz="2000"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7565230" y="1650234"/>
            <a:ext cx="16822226" cy="10404717"/>
          </a:xfrm>
          <a:prstGeom prst="rect">
            <a:avLst/>
          </a:prstGeom>
        </p:spPr>
      </p:pic>
      <p:pic>
        <p:nvPicPr>
          <p:cNvPr id="469" name="Picture" descr="Picture"/>
          <p:cNvPicPr>
            <a:picLocks noChangeAspect="1"/>
          </p:cNvPicPr>
          <p:nvPr/>
        </p:nvPicPr>
        <p:blipFill>
          <a:blip r:embed="rId3" cstate="print">
            <a:alphaModFix/>
          </a:blip>
          <a:stretch>
            <a:fillRect/>
          </a:stretch>
        </p:blipFill>
        <p:spPr>
          <a:xfrm>
            <a:off x="0" y="1650234"/>
            <a:ext cx="10415530" cy="10415530"/>
          </a:xfrm>
          <a:prstGeom prst="rect">
            <a:avLst/>
          </a:prstGeom>
        </p:spPr>
      </p:pic>
      <p:sp>
        <p:nvSpPr>
          <p:cNvPr id="932" name="文本"/>
          <p:cNvSpPr>
            <a:spLocks noGrp="1"/>
          </p:cNvSpPr>
          <p:nvPr>
            <p:ph type="ctrTitle"/>
          </p:nvPr>
        </p:nvSpPr>
        <p:spPr>
          <a:xfrm>
            <a:off x="1006365" y="5588628"/>
            <a:ext cx="4348012" cy="600383"/>
          </a:xfrm>
          <a:prstGeom prst="rect">
            <a:avLst/>
          </a:prstGeom>
        </p:spPr>
        <p:txBody>
          <a:bodyPr lIns="0" tIns="0" rIns="0" bIns="0">
            <a:noAutofit/>
          </a:bodyPr>
          <a:lstStyle/>
          <a:p>
            <a:pPr algn="l">
              <a:lnSpc>
                <a:spcPts val="5880"/>
              </a:lnSpc>
            </a:pPr>
            <a:r>
              <a:rPr lang="zh-CN" altLang="en-US" sz="4900" b="0" i="0" u="none" spc="0" dirty="0">
                <a:solidFill>
                  <a:schemeClr val="bg1"/>
                </a:solidFill>
                <a:latin typeface="Source Han Serif SC Medium" charset="-122"/>
                <a:ea typeface="Source Han Serif SC Medium" charset="-122"/>
                <a:cs typeface="Source Han Serif SC Medium" charset="-122"/>
              </a:rPr>
              <a:t>行业发展规划​</a:t>
            </a:r>
            <a:endParaRPr kumimoji="1" lang="zh-CN" altLang="en-US" sz="2000" dirty="0">
              <a:solidFill>
                <a:schemeClr val="bg1"/>
              </a:solidFill>
            </a:endParaRPr>
          </a:p>
        </p:txBody>
      </p:sp>
      <p:sp>
        <p:nvSpPr>
          <p:cNvPr id="1974" name="文本"/>
          <p:cNvSpPr>
            <a:spLocks noGrp="1"/>
          </p:cNvSpPr>
          <p:nvPr>
            <p:ph type="ctrTitle"/>
          </p:nvPr>
        </p:nvSpPr>
        <p:spPr>
          <a:xfrm>
            <a:off x="1015999" y="6578599"/>
            <a:ext cx="8560369" cy="3428395"/>
          </a:xfrm>
          <a:prstGeom prst="rect">
            <a:avLst/>
          </a:prstGeom>
        </p:spPr>
        <p:txBody>
          <a:bodyPr lIns="0" tIns="0" rIns="0" bIns="0">
            <a:noAutofit/>
          </a:bodyPr>
          <a:lstStyle/>
          <a:p>
            <a:pPr algn="l">
              <a:lnSpc>
                <a:spcPts val="3510"/>
              </a:lnSpc>
            </a:pPr>
            <a:r>
              <a:rPr lang="zh-CN" altLang="en-US" sz="2600" b="0" i="0" u="none" spc="520" dirty="0">
                <a:solidFill>
                  <a:schemeClr val="bg1"/>
                </a:solidFill>
                <a:latin typeface="FZDaHei-B02S" charset="-122"/>
                <a:ea typeface="FZDaHei-B02S" charset="-122"/>
                <a:cs typeface="FZDaHei-B02S" charset="-122"/>
              </a:rPr>
              <a:t>近年来，随着我国新能源产业国有化，设备和技术水平相应提高，新能源度电成本也在持续降低，据工信部统计，2017年我国光伏发电系统投资成本降至5元/瓦左右，度电成本降至0.5～0.7元/千瓦时，平均度电成本比2010年下降约78%，低于全球平均水平。陆上风电度电成本约为0.43元/千瓦时，较2010年下降7%，已非常接近火电电价。</a:t>
            </a:r>
            <a:endParaRPr kumimoji="1" lang="zh-CN" altLang="en-US" sz="2000" dirty="0">
              <a:solidFill>
                <a:schemeClr val="bg1"/>
              </a:solidFill>
            </a:endParaRPr>
          </a:p>
        </p:txBody>
      </p:sp>
      <p:sp>
        <p:nvSpPr>
          <p:cNvPr id="3135" name="文本"/>
          <p:cNvSpPr>
            <a:spLocks noGrp="1"/>
          </p:cNvSpPr>
          <p:nvPr>
            <p:ph type="ctrTitle"/>
          </p:nvPr>
        </p:nvSpPr>
        <p:spPr>
          <a:xfrm>
            <a:off x="1025616" y="3464428"/>
            <a:ext cx="6576209" cy="1520894"/>
          </a:xfrm>
          <a:prstGeom prst="rect">
            <a:avLst/>
          </a:prstGeom>
        </p:spPr>
        <p:txBody>
          <a:bodyPr lIns="0" tIns="0" rIns="0" bIns="0">
            <a:noAutofit/>
          </a:bodyPr>
          <a:lstStyle/>
          <a:p>
            <a:pPr algn="l">
              <a:lnSpc>
                <a:spcPts val="6421"/>
              </a:lnSpc>
            </a:pPr>
            <a:r>
              <a:rPr lang="zh-CN" altLang="en-US" sz="5351" b="0" i="0" u="none" spc="0" dirty="0">
                <a:solidFill>
                  <a:schemeClr val="bg1"/>
                </a:solidFill>
                <a:latin typeface="Noto Sans S Chinese Black" charset="-122"/>
                <a:ea typeface="Noto Sans S Chinese Black" charset="-122"/>
                <a:cs typeface="Noto Sans S Chinese Black" charset="-122"/>
              </a:rPr>
              <a:t>Industry background </a:t>
            </a:r>
            <a:endParaRPr kumimoji="1" lang="zh-CN" altLang="en-US" sz="200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8962711" y="0"/>
            <a:ext cx="6458577" cy="13814178"/>
          </a:xfrm>
          <a:prstGeom prst="rect">
            <a:avLst/>
          </a:prstGeom>
        </p:spPr>
      </p:pic>
      <p:pic>
        <p:nvPicPr>
          <p:cNvPr id="462" name="Picture" descr="Picture"/>
          <p:cNvPicPr>
            <a:picLocks noChangeAspect="1"/>
          </p:cNvPicPr>
          <p:nvPr/>
        </p:nvPicPr>
        <p:blipFill>
          <a:blip r:embed="rId3" cstate="print">
            <a:alphaModFix/>
          </a:blip>
          <a:stretch>
            <a:fillRect/>
          </a:stretch>
        </p:blipFill>
        <p:spPr>
          <a:xfrm>
            <a:off x="887248" y="1663262"/>
            <a:ext cx="7291710" cy="4614114"/>
          </a:xfrm>
          <a:prstGeom prst="rect">
            <a:avLst/>
          </a:prstGeom>
        </p:spPr>
      </p:pic>
      <p:sp>
        <p:nvSpPr>
          <p:cNvPr id="928" name="文本"/>
          <p:cNvSpPr>
            <a:spLocks noGrp="1"/>
          </p:cNvSpPr>
          <p:nvPr>
            <p:ph type="ctrTitle"/>
          </p:nvPr>
        </p:nvSpPr>
        <p:spPr>
          <a:xfrm>
            <a:off x="3174999" y="2387599"/>
            <a:ext cx="2739061" cy="594404"/>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电力成本​</a:t>
            </a:r>
            <a:endParaRPr kumimoji="1" lang="zh-CN" altLang="en-US" sz="2000" dirty="0">
              <a:solidFill>
                <a:srgbClr val="000000"/>
              </a:solidFill>
            </a:endParaRPr>
          </a:p>
        </p:txBody>
      </p:sp>
      <p:sp>
        <p:nvSpPr>
          <p:cNvPr id="1970" name="文本"/>
          <p:cNvSpPr>
            <a:spLocks noGrp="1"/>
          </p:cNvSpPr>
          <p:nvPr>
            <p:ph type="ctrTitle"/>
          </p:nvPr>
        </p:nvSpPr>
        <p:spPr>
          <a:xfrm>
            <a:off x="1789756" y="3644566"/>
            <a:ext cx="5486692" cy="1646046"/>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宏观政策层面看，环保和新能源一直以来都是政策支持的战略新兴产业宏观政策层面看，环保和新能源一直以来都是政</a:t>
            </a:r>
            <a:endParaRPr kumimoji="1" lang="zh-CN" altLang="en-US" sz="2000" dirty="0">
              <a:solidFill>
                <a:srgbClr val="000000"/>
              </a:solidFill>
            </a:endParaRPr>
          </a:p>
        </p:txBody>
      </p:sp>
      <p:pic>
        <p:nvPicPr>
          <p:cNvPr id="3367" name="Picture" descr="Picture"/>
          <p:cNvPicPr>
            <a:picLocks noChangeAspect="1"/>
          </p:cNvPicPr>
          <p:nvPr/>
        </p:nvPicPr>
        <p:blipFill>
          <a:blip r:embed="rId3" cstate="print">
            <a:alphaModFix/>
          </a:blip>
          <a:stretch>
            <a:fillRect/>
          </a:stretch>
        </p:blipFill>
        <p:spPr>
          <a:xfrm>
            <a:off x="887248" y="7016530"/>
            <a:ext cx="7291710" cy="4614114"/>
          </a:xfrm>
          <a:prstGeom prst="rect">
            <a:avLst/>
          </a:prstGeom>
        </p:spPr>
      </p:pic>
      <p:sp>
        <p:nvSpPr>
          <p:cNvPr id="3834" name="文本"/>
          <p:cNvSpPr>
            <a:spLocks noGrp="1"/>
          </p:cNvSpPr>
          <p:nvPr>
            <p:ph type="ctrTitle"/>
          </p:nvPr>
        </p:nvSpPr>
        <p:spPr>
          <a:xfrm>
            <a:off x="3162299" y="7734299"/>
            <a:ext cx="2739061" cy="597385"/>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行业发展</a:t>
            </a:r>
            <a:endParaRPr kumimoji="1" lang="zh-CN" altLang="en-US" sz="2000" dirty="0">
              <a:solidFill>
                <a:srgbClr val="000000"/>
              </a:solidFill>
            </a:endParaRPr>
          </a:p>
        </p:txBody>
      </p:sp>
      <p:sp>
        <p:nvSpPr>
          <p:cNvPr id="4876" name="文本"/>
          <p:cNvSpPr>
            <a:spLocks noGrp="1"/>
          </p:cNvSpPr>
          <p:nvPr>
            <p:ph type="ctrTitle"/>
          </p:nvPr>
        </p:nvSpPr>
        <p:spPr>
          <a:xfrm>
            <a:off x="1779751" y="8985906"/>
            <a:ext cx="5486692" cy="1646046"/>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宏观政策层面看，环保和新能源一直以来都是政策支持的战略新兴产业宏观政策层面看，环保和新能源一直以来都是政</a:t>
            </a:r>
            <a:endParaRPr kumimoji="1" lang="zh-CN" altLang="en-US" sz="2000" dirty="0">
              <a:solidFill>
                <a:srgbClr val="000000"/>
              </a:solidFill>
            </a:endParaRPr>
          </a:p>
        </p:txBody>
      </p:sp>
      <p:pic>
        <p:nvPicPr>
          <p:cNvPr id="6273" name="Picture" descr="Picture"/>
          <p:cNvPicPr>
            <a:picLocks noChangeAspect="1"/>
          </p:cNvPicPr>
          <p:nvPr/>
        </p:nvPicPr>
        <p:blipFill>
          <a:blip r:embed="rId3" cstate="print">
            <a:alphaModFix/>
          </a:blip>
          <a:stretch>
            <a:fillRect/>
          </a:stretch>
        </p:blipFill>
        <p:spPr>
          <a:xfrm>
            <a:off x="16134254" y="1663262"/>
            <a:ext cx="7291710" cy="4614114"/>
          </a:xfrm>
          <a:prstGeom prst="rect">
            <a:avLst/>
          </a:prstGeom>
        </p:spPr>
      </p:pic>
      <p:sp>
        <p:nvSpPr>
          <p:cNvPr id="6742" name="文本"/>
          <p:cNvSpPr>
            <a:spLocks noGrp="1"/>
          </p:cNvSpPr>
          <p:nvPr>
            <p:ph type="ctrTitle"/>
          </p:nvPr>
        </p:nvSpPr>
        <p:spPr>
          <a:xfrm>
            <a:off x="18414999" y="2374899"/>
            <a:ext cx="2739061" cy="603392"/>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政策多变</a:t>
            </a:r>
            <a:endParaRPr kumimoji="1" lang="zh-CN" altLang="en-US" sz="2000" dirty="0">
              <a:solidFill>
                <a:srgbClr val="000000"/>
              </a:solidFill>
            </a:endParaRPr>
          </a:p>
        </p:txBody>
      </p:sp>
      <p:sp>
        <p:nvSpPr>
          <p:cNvPr id="7785" name="文本"/>
          <p:cNvSpPr>
            <a:spLocks noGrp="1"/>
          </p:cNvSpPr>
          <p:nvPr>
            <p:ph type="ctrTitle"/>
          </p:nvPr>
        </p:nvSpPr>
        <p:spPr>
          <a:xfrm>
            <a:off x="17033910" y="3633101"/>
            <a:ext cx="5486692" cy="1646046"/>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宏观政策层面看，环保和新能源一直以来都是政策支持的战略新兴产业宏观政策层面看，环保和新能源一直以来都是政</a:t>
            </a:r>
            <a:endParaRPr kumimoji="1" lang="zh-CN" altLang="en-US" sz="2000" dirty="0">
              <a:solidFill>
                <a:srgbClr val="000000"/>
              </a:solidFill>
            </a:endParaRPr>
          </a:p>
        </p:txBody>
      </p:sp>
      <p:pic>
        <p:nvPicPr>
          <p:cNvPr id="9183" name="Picture" descr="Picture"/>
          <p:cNvPicPr>
            <a:picLocks noChangeAspect="1"/>
          </p:cNvPicPr>
          <p:nvPr/>
        </p:nvPicPr>
        <p:blipFill>
          <a:blip r:embed="rId3" cstate="print">
            <a:alphaModFix/>
          </a:blip>
          <a:stretch>
            <a:fillRect/>
          </a:stretch>
        </p:blipFill>
        <p:spPr>
          <a:xfrm>
            <a:off x="16134254" y="7016530"/>
            <a:ext cx="7291710" cy="4614114"/>
          </a:xfrm>
          <a:prstGeom prst="rect">
            <a:avLst/>
          </a:prstGeom>
        </p:spPr>
      </p:pic>
      <p:sp>
        <p:nvSpPr>
          <p:cNvPr id="9652" name="文本"/>
          <p:cNvSpPr>
            <a:spLocks noGrp="1"/>
          </p:cNvSpPr>
          <p:nvPr>
            <p:ph type="ctrTitle"/>
          </p:nvPr>
        </p:nvSpPr>
        <p:spPr>
          <a:xfrm>
            <a:off x="18400985" y="7740029"/>
            <a:ext cx="2739061" cy="586566"/>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10695" name="文本"/>
          <p:cNvSpPr>
            <a:spLocks noGrp="1"/>
          </p:cNvSpPr>
          <p:nvPr>
            <p:ph type="ctrTitle"/>
          </p:nvPr>
        </p:nvSpPr>
        <p:spPr>
          <a:xfrm>
            <a:off x="17019751" y="8977622"/>
            <a:ext cx="5486692" cy="1646046"/>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宏观政策层面看，环保和新能源一直以来都是政策支持的战略新兴产业宏观政策层面看，环保和新能源一直以来都是政</a:t>
            </a:r>
            <a:endParaRPr kumimoji="1" lang="zh-CN" altLang="en-US" sz="2000" dirty="0">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403707" y="-224326"/>
            <a:ext cx="25191414" cy="14164650"/>
          </a:xfrm>
          <a:prstGeom prst="rect">
            <a:avLst/>
          </a:prstGeom>
        </p:spPr>
      </p:pic>
      <p:pic>
        <p:nvPicPr>
          <p:cNvPr id="469" name="Picture" descr="Picture"/>
          <p:cNvPicPr>
            <a:picLocks noChangeAspect="1"/>
          </p:cNvPicPr>
          <p:nvPr/>
        </p:nvPicPr>
        <p:blipFill>
          <a:blip r:embed="rId3" cstate="print">
            <a:alphaModFix amt="56999"/>
          </a:blip>
          <a:stretch>
            <a:fillRect/>
          </a:stretch>
        </p:blipFill>
        <p:spPr>
          <a:xfrm>
            <a:off x="-897731" y="0"/>
            <a:ext cx="25281730" cy="14493529"/>
          </a:xfrm>
          <a:prstGeom prst="rect">
            <a:avLst/>
          </a:prstGeom>
        </p:spPr>
      </p:pic>
      <p:sp>
        <p:nvSpPr>
          <p:cNvPr id="931" name="文本"/>
          <p:cNvSpPr>
            <a:spLocks noGrp="1"/>
          </p:cNvSpPr>
          <p:nvPr>
            <p:ph type="ctrTitle"/>
          </p:nvPr>
        </p:nvSpPr>
        <p:spPr>
          <a:xfrm>
            <a:off x="1701799" y="4852147"/>
            <a:ext cx="20976976" cy="1924561"/>
          </a:xfrm>
          <a:prstGeom prst="rect">
            <a:avLst/>
          </a:prstGeom>
        </p:spPr>
        <p:txBody>
          <a:bodyPr lIns="0" tIns="0" rIns="0" bIns="0">
            <a:noAutofit/>
          </a:bodyPr>
          <a:lstStyle/>
          <a:p>
            <a:pPr algn="ctr">
              <a:lnSpc>
                <a:spcPts val="18868"/>
              </a:lnSpc>
            </a:pPr>
            <a:r>
              <a:rPr lang="zh-CN" altLang="en-US" sz="15723" b="0" i="0" u="none" spc="5314" dirty="0">
                <a:solidFill>
                  <a:schemeClr val="bg1"/>
                </a:solidFill>
                <a:latin typeface="Source Han Serif SC Medium" charset="-122"/>
                <a:ea typeface="Source Han Serif SC Medium" charset="-122"/>
                <a:cs typeface="Source Han Serif SC Medium" charset="-122"/>
              </a:rPr>
              <a:t>感谢各位的欣赏</a:t>
            </a:r>
            <a:endParaRPr kumimoji="1" lang="zh-CN" altLang="en-US" sz="2000" dirty="0">
              <a:solidFill>
                <a:schemeClr val="bg1"/>
              </a:solidFill>
            </a:endParaRPr>
          </a:p>
        </p:txBody>
      </p:sp>
      <p:sp>
        <p:nvSpPr>
          <p:cNvPr id="1982" name="文本"/>
          <p:cNvSpPr>
            <a:spLocks noGrp="1"/>
          </p:cNvSpPr>
          <p:nvPr>
            <p:ph type="ctrTitle"/>
          </p:nvPr>
        </p:nvSpPr>
        <p:spPr>
          <a:xfrm>
            <a:off x="2595749" y="7129395"/>
            <a:ext cx="18825770" cy="640497"/>
          </a:xfrm>
          <a:prstGeom prst="rect">
            <a:avLst/>
          </a:prstGeom>
        </p:spPr>
        <p:txBody>
          <a:bodyPr lIns="0" tIns="0" rIns="0" bIns="0">
            <a:noAutofit/>
          </a:bodyPr>
          <a:lstStyle/>
          <a:p>
            <a:pPr algn="ctr">
              <a:lnSpc>
                <a:spcPts val="5763"/>
              </a:lnSpc>
            </a:pPr>
            <a:r>
              <a:rPr lang="zh-CN" altLang="en-US" sz="4803" b="0" i="0" u="none" spc="1863" dirty="0">
                <a:solidFill>
                  <a:schemeClr val="bg1"/>
                </a:solidFill>
                <a:latin typeface="Noto Sans S Chinese Black" charset="-122"/>
                <a:ea typeface="Noto Sans S Chinese Black" charset="-122"/>
                <a:cs typeface="Noto Sans S Chinese Black" charset="-122"/>
              </a:rPr>
              <a:t>Thank you for your appreciation</a:t>
            </a:r>
            <a:endParaRPr kumimoji="1" lang="zh-CN" altLang="en-US" sz="2000" dirty="0">
              <a:solidFill>
                <a:schemeClr val="bg1"/>
              </a:solidFill>
            </a:endParaRPr>
          </a:p>
        </p:txBody>
      </p:sp>
      <p:pic>
        <p:nvPicPr>
          <p:cNvPr id="3052" name="Picture" descr="Picture"/>
          <p:cNvPicPr>
            <a:picLocks noChangeAspect="1"/>
          </p:cNvPicPr>
          <p:nvPr/>
        </p:nvPicPr>
        <p:blipFill>
          <a:blip r:embed="rId4" cstate="print">
            <a:alphaModFix/>
          </a:blip>
          <a:stretch>
            <a:fillRect/>
          </a:stretch>
        </p:blipFill>
        <p:spPr>
          <a:xfrm>
            <a:off x="11745206" y="8914148"/>
            <a:ext cx="893586" cy="77478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0" y="0"/>
            <a:ext cx="9155975" cy="13733962"/>
          </a:xfrm>
          <a:prstGeom prst="rect">
            <a:avLst/>
          </a:prstGeom>
        </p:spPr>
      </p:pic>
      <p:pic>
        <p:nvPicPr>
          <p:cNvPr id="456" name="Picture" descr="Picture"/>
          <p:cNvPicPr>
            <a:picLocks noChangeAspect="1"/>
          </p:cNvPicPr>
          <p:nvPr/>
        </p:nvPicPr>
        <p:blipFill>
          <a:blip r:embed="rId3" cstate="print">
            <a:alphaModFix amt="95000"/>
          </a:blip>
          <a:stretch>
            <a:fillRect/>
          </a:stretch>
        </p:blipFill>
        <p:spPr>
          <a:xfrm>
            <a:off x="7901844" y="2709148"/>
            <a:ext cx="2508261" cy="8297702"/>
          </a:xfrm>
          <a:prstGeom prst="rect">
            <a:avLst/>
          </a:prstGeom>
        </p:spPr>
      </p:pic>
      <p:sp>
        <p:nvSpPr>
          <p:cNvPr id="922" name="文本"/>
          <p:cNvSpPr>
            <a:spLocks noGrp="1"/>
          </p:cNvSpPr>
          <p:nvPr>
            <p:ph type="ctrTitle"/>
          </p:nvPr>
        </p:nvSpPr>
        <p:spPr>
          <a:xfrm rot="5400000">
            <a:off x="5386711" y="6441312"/>
            <a:ext cx="7538525" cy="833373"/>
          </a:xfrm>
          <a:prstGeom prst="rect">
            <a:avLst/>
          </a:prstGeom>
        </p:spPr>
        <p:txBody>
          <a:bodyPr lIns="0" tIns="0" rIns="0" bIns="0">
            <a:noAutofit/>
          </a:bodyPr>
          <a:lstStyle/>
          <a:p>
            <a:pPr algn="ctr">
              <a:lnSpc>
                <a:spcPts val="10200"/>
              </a:lnSpc>
            </a:pPr>
            <a:r>
              <a:rPr lang="zh-CN" altLang="en-US" sz="8500" b="0" i="0" u="none" spc="960" dirty="0">
                <a:solidFill>
                  <a:schemeClr val="bg1"/>
                </a:solidFill>
                <a:latin typeface="Noto Sans S Chinese Black" charset="-122"/>
                <a:ea typeface="Noto Sans S Chinese Black" charset="-122"/>
                <a:cs typeface="Noto Sans S Chinese Black" charset="-122"/>
              </a:rPr>
              <a:t>CONTENTS</a:t>
            </a:r>
            <a:endParaRPr kumimoji="1" lang="zh-CN" altLang="en-US" sz="2000" dirty="0">
              <a:solidFill>
                <a:schemeClr val="bg1"/>
              </a:solidFill>
            </a:endParaRPr>
          </a:p>
        </p:txBody>
      </p:sp>
      <p:sp>
        <p:nvSpPr>
          <p:cNvPr id="1973" name="文本"/>
          <p:cNvSpPr>
            <a:spLocks noGrp="1"/>
          </p:cNvSpPr>
          <p:nvPr>
            <p:ph type="ctrTitle"/>
          </p:nvPr>
        </p:nvSpPr>
        <p:spPr>
          <a:xfrm>
            <a:off x="12191999" y="2736014"/>
            <a:ext cx="4153137" cy="579143"/>
          </a:xfrm>
          <a:prstGeom prst="rect">
            <a:avLst/>
          </a:prstGeom>
        </p:spPr>
        <p:txBody>
          <a:bodyPr lIns="0" tIns="0" rIns="0" bIns="0">
            <a:noAutofit/>
          </a:bodyPr>
          <a:lstStyle/>
          <a:p>
            <a:pPr algn="l">
              <a:lnSpc>
                <a:spcPts val="5759"/>
              </a:lnSpc>
            </a:pPr>
            <a:r>
              <a:rPr lang="zh-CN" altLang="en-US" sz="4800" b="0" i="0" u="none" spc="0" dirty="0">
                <a:solidFill>
                  <a:srgbClr val="000000">
                    <a:alpha val="100000"/>
                  </a:srgbClr>
                </a:solidFill>
                <a:latin typeface="Source Han Serif SC Medium" charset="-122"/>
                <a:ea typeface="Source Han Serif SC Medium" charset="-122"/>
                <a:cs typeface="Source Han Serif SC Medium" charset="-122"/>
              </a:rPr>
              <a:t>01.行业背景</a:t>
            </a:r>
            <a:endParaRPr kumimoji="1" lang="zh-CN" altLang="en-US" sz="2000" dirty="0">
              <a:solidFill>
                <a:srgbClr val="000000"/>
              </a:solidFill>
            </a:endParaRPr>
          </a:p>
        </p:txBody>
      </p:sp>
      <p:sp>
        <p:nvSpPr>
          <p:cNvPr id="3017" name="文本"/>
          <p:cNvSpPr>
            <a:spLocks noGrp="1"/>
          </p:cNvSpPr>
          <p:nvPr>
            <p:ph type="ctrTitle"/>
          </p:nvPr>
        </p:nvSpPr>
        <p:spPr>
          <a:xfrm>
            <a:off x="12191999" y="5136314"/>
            <a:ext cx="4153137" cy="577479"/>
          </a:xfrm>
          <a:prstGeom prst="rect">
            <a:avLst/>
          </a:prstGeom>
        </p:spPr>
        <p:txBody>
          <a:bodyPr lIns="0" tIns="0" rIns="0" bIns="0">
            <a:noAutofit/>
          </a:bodyPr>
          <a:lstStyle/>
          <a:p>
            <a:pPr algn="l">
              <a:lnSpc>
                <a:spcPts val="5759"/>
              </a:lnSpc>
            </a:pPr>
            <a:r>
              <a:rPr lang="zh-CN" altLang="en-US" sz="4800" b="0" i="0" u="none" spc="0" dirty="0">
                <a:solidFill>
                  <a:srgbClr val="000000">
                    <a:alpha val="100000"/>
                  </a:srgbClr>
                </a:solidFill>
                <a:latin typeface="Source Han Serif SC Medium" charset="-122"/>
                <a:ea typeface="Source Han Serif SC Medium" charset="-122"/>
                <a:cs typeface="Source Han Serif SC Medium" charset="-122"/>
              </a:rPr>
              <a:t>02.市场空间</a:t>
            </a:r>
            <a:endParaRPr kumimoji="1" lang="zh-CN" altLang="en-US" sz="2000" dirty="0">
              <a:solidFill>
                <a:srgbClr val="000000"/>
              </a:solidFill>
            </a:endParaRPr>
          </a:p>
        </p:txBody>
      </p:sp>
      <p:sp>
        <p:nvSpPr>
          <p:cNvPr id="4061" name="文本"/>
          <p:cNvSpPr>
            <a:spLocks noGrp="1"/>
          </p:cNvSpPr>
          <p:nvPr>
            <p:ph type="ctrTitle"/>
          </p:nvPr>
        </p:nvSpPr>
        <p:spPr>
          <a:xfrm>
            <a:off x="12191999" y="7523914"/>
            <a:ext cx="4153137" cy="576836"/>
          </a:xfrm>
          <a:prstGeom prst="rect">
            <a:avLst/>
          </a:prstGeom>
        </p:spPr>
        <p:txBody>
          <a:bodyPr lIns="0" tIns="0" rIns="0" bIns="0">
            <a:noAutofit/>
          </a:bodyPr>
          <a:lstStyle/>
          <a:p>
            <a:pPr algn="l">
              <a:lnSpc>
                <a:spcPts val="5759"/>
              </a:lnSpc>
            </a:pPr>
            <a:r>
              <a:rPr lang="zh-CN" altLang="en-US" sz="4800" b="0" i="0" u="none" spc="0" dirty="0">
                <a:solidFill>
                  <a:srgbClr val="000000">
                    <a:alpha val="100000"/>
                  </a:srgbClr>
                </a:solidFill>
                <a:latin typeface="Source Han Serif SC Medium" charset="-122"/>
                <a:ea typeface="Source Han Serif SC Medium" charset="-122"/>
                <a:cs typeface="Source Han Serif SC Medium" charset="-122"/>
              </a:rPr>
              <a:t>03.市场现状</a:t>
            </a:r>
            <a:endParaRPr kumimoji="1" lang="zh-CN" altLang="en-US" sz="2000" dirty="0">
              <a:solidFill>
                <a:srgbClr val="000000"/>
              </a:solidFill>
            </a:endParaRPr>
          </a:p>
        </p:txBody>
      </p:sp>
      <p:sp>
        <p:nvSpPr>
          <p:cNvPr id="5105" name="文本"/>
          <p:cNvSpPr>
            <a:spLocks noGrp="1"/>
          </p:cNvSpPr>
          <p:nvPr>
            <p:ph type="ctrTitle"/>
          </p:nvPr>
        </p:nvSpPr>
        <p:spPr>
          <a:xfrm>
            <a:off x="12191999" y="9924214"/>
            <a:ext cx="4153137" cy="588130"/>
          </a:xfrm>
          <a:prstGeom prst="rect">
            <a:avLst/>
          </a:prstGeom>
        </p:spPr>
        <p:txBody>
          <a:bodyPr lIns="0" tIns="0" rIns="0" bIns="0">
            <a:noAutofit/>
          </a:bodyPr>
          <a:lstStyle/>
          <a:p>
            <a:pPr algn="l">
              <a:lnSpc>
                <a:spcPts val="5759"/>
              </a:lnSpc>
            </a:pPr>
            <a:r>
              <a:rPr lang="zh-CN" altLang="en-US" sz="4800" b="0" i="0" u="none" spc="0" dirty="0">
                <a:solidFill>
                  <a:srgbClr val="000000">
                    <a:alpha val="100000"/>
                  </a:srgbClr>
                </a:solidFill>
                <a:latin typeface="Source Han Serif SC Medium" charset="-122"/>
                <a:ea typeface="Source Han Serif SC Medium" charset="-122"/>
                <a:cs typeface="Source Han Serif SC Medium" charset="-122"/>
              </a:rPr>
              <a:t>04.项目发展</a:t>
            </a:r>
            <a:endParaRPr kumimoji="1" lang="zh-CN" altLang="en-US" sz="2000" dirty="0">
              <a:solidFill>
                <a:srgbClr val="000000"/>
              </a:solidFill>
            </a:endParaRPr>
          </a:p>
        </p:txBody>
      </p:sp>
      <p:sp>
        <p:nvSpPr>
          <p:cNvPr id="6149" name="文本"/>
          <p:cNvSpPr>
            <a:spLocks noGrp="1"/>
          </p:cNvSpPr>
          <p:nvPr>
            <p:ph type="ctrTitle"/>
          </p:nvPr>
        </p:nvSpPr>
        <p:spPr>
          <a:xfrm>
            <a:off x="12191999" y="3679642"/>
            <a:ext cx="9514228" cy="321653"/>
          </a:xfrm>
          <a:prstGeom prst="rect">
            <a:avLst/>
          </a:prstGeom>
        </p:spPr>
        <p:txBody>
          <a:bodyPr lIns="0" tIns="0" rIns="0" bIns="0">
            <a:noAutofit/>
          </a:bodyPr>
          <a:lstStyle/>
          <a:p>
            <a:pPr algn="l">
              <a:lnSpc>
                <a:spcPts val="3965"/>
              </a:lnSpc>
            </a:pPr>
            <a:r>
              <a:rPr lang="zh-CN" altLang="en-US" sz="2600" b="0" i="0" u="none" spc="0" dirty="0">
                <a:solidFill>
                  <a:srgbClr val="000000">
                    <a:alpha val="100000"/>
                  </a:srgbClr>
                </a:solidFill>
                <a:latin typeface="FZDaHei-B02S" charset="-122"/>
                <a:ea typeface="FZDaHei-B02S" charset="-122"/>
                <a:cs typeface="FZDaHei-B02S" charset="-122"/>
              </a:rPr>
              <a:t>The only people for me are the mad ones,the ones who</a:t>
            </a:r>
            <a:endParaRPr kumimoji="1" lang="zh-CN" altLang="en-US" sz="2000" dirty="0">
              <a:solidFill>
                <a:srgbClr val="000000"/>
              </a:solidFill>
            </a:endParaRPr>
          </a:p>
        </p:txBody>
      </p:sp>
      <p:sp>
        <p:nvSpPr>
          <p:cNvPr id="7196" name="文本"/>
          <p:cNvSpPr>
            <a:spLocks noGrp="1"/>
          </p:cNvSpPr>
          <p:nvPr>
            <p:ph type="ctrTitle"/>
          </p:nvPr>
        </p:nvSpPr>
        <p:spPr>
          <a:xfrm>
            <a:off x="12191999" y="5928969"/>
            <a:ext cx="9570284" cy="321653"/>
          </a:xfrm>
          <a:prstGeom prst="rect">
            <a:avLst/>
          </a:prstGeom>
        </p:spPr>
        <p:txBody>
          <a:bodyPr lIns="0" tIns="0" rIns="0" bIns="0">
            <a:noAutofit/>
          </a:bodyPr>
          <a:lstStyle/>
          <a:p>
            <a:pPr algn="l">
              <a:lnSpc>
                <a:spcPts val="3965"/>
              </a:lnSpc>
            </a:pPr>
            <a:r>
              <a:rPr lang="zh-CN" altLang="en-US" sz="2600" b="0" i="0" u="none" spc="0" dirty="0">
                <a:solidFill>
                  <a:srgbClr val="000000">
                    <a:alpha val="100000"/>
                  </a:srgbClr>
                </a:solidFill>
                <a:latin typeface="FZDaHei-B02S" charset="-122"/>
                <a:ea typeface="FZDaHei-B02S" charset="-122"/>
                <a:cs typeface="FZDaHei-B02S" charset="-122"/>
              </a:rPr>
              <a:t>The only people for me are the mad ones,the ones who</a:t>
            </a:r>
            <a:endParaRPr kumimoji="1" lang="zh-CN" altLang="en-US" sz="2000" dirty="0">
              <a:solidFill>
                <a:srgbClr val="000000"/>
              </a:solidFill>
            </a:endParaRPr>
          </a:p>
        </p:txBody>
      </p:sp>
      <p:sp>
        <p:nvSpPr>
          <p:cNvPr id="8243" name="文本"/>
          <p:cNvSpPr>
            <a:spLocks noGrp="1"/>
          </p:cNvSpPr>
          <p:nvPr>
            <p:ph type="ctrTitle"/>
          </p:nvPr>
        </p:nvSpPr>
        <p:spPr>
          <a:xfrm>
            <a:off x="12191999" y="8415768"/>
            <a:ext cx="9570284" cy="321653"/>
          </a:xfrm>
          <a:prstGeom prst="rect">
            <a:avLst/>
          </a:prstGeom>
        </p:spPr>
        <p:txBody>
          <a:bodyPr lIns="0" tIns="0" rIns="0" bIns="0">
            <a:noAutofit/>
          </a:bodyPr>
          <a:lstStyle/>
          <a:p>
            <a:pPr algn="l">
              <a:lnSpc>
                <a:spcPts val="3965"/>
              </a:lnSpc>
            </a:pPr>
            <a:r>
              <a:rPr lang="zh-CN" altLang="en-US" sz="2600" b="0" i="0" u="none" spc="0" dirty="0">
                <a:solidFill>
                  <a:srgbClr val="000000">
                    <a:alpha val="100000"/>
                  </a:srgbClr>
                </a:solidFill>
                <a:latin typeface="FZDaHei-B02S" charset="-122"/>
                <a:ea typeface="FZDaHei-B02S" charset="-122"/>
                <a:cs typeface="FZDaHei-B02S" charset="-122"/>
              </a:rPr>
              <a:t>The only people for me are the mad ones,the ones who</a:t>
            </a:r>
            <a:endParaRPr kumimoji="1" lang="zh-CN" altLang="en-US" sz="2000" dirty="0">
              <a:solidFill>
                <a:srgbClr val="000000"/>
              </a:solidFill>
            </a:endParaRPr>
          </a:p>
        </p:txBody>
      </p:sp>
      <p:sp>
        <p:nvSpPr>
          <p:cNvPr id="9290" name="文本"/>
          <p:cNvSpPr>
            <a:spLocks noGrp="1"/>
          </p:cNvSpPr>
          <p:nvPr>
            <p:ph type="ctrTitle"/>
          </p:nvPr>
        </p:nvSpPr>
        <p:spPr>
          <a:xfrm>
            <a:off x="12191999" y="10658331"/>
            <a:ext cx="9570284" cy="321653"/>
          </a:xfrm>
          <a:prstGeom prst="rect">
            <a:avLst/>
          </a:prstGeom>
        </p:spPr>
        <p:txBody>
          <a:bodyPr lIns="0" tIns="0" rIns="0" bIns="0">
            <a:noAutofit/>
          </a:bodyPr>
          <a:lstStyle/>
          <a:p>
            <a:pPr algn="l">
              <a:lnSpc>
                <a:spcPts val="3965"/>
              </a:lnSpc>
            </a:pPr>
            <a:r>
              <a:rPr lang="zh-CN" altLang="en-US" sz="2600" b="0" i="0" u="none" spc="0" dirty="0">
                <a:solidFill>
                  <a:srgbClr val="000000">
                    <a:alpha val="100000"/>
                  </a:srgbClr>
                </a:solidFill>
                <a:latin typeface="FZDaHei-B02S" charset="-122"/>
                <a:ea typeface="FZDaHei-B02S" charset="-122"/>
                <a:cs typeface="FZDaHei-B02S" charset="-122"/>
              </a:rPr>
              <a:t>The only people for me are the mad ones,the ones who</a:t>
            </a:r>
            <a:endParaRPr kumimoji="1" lang="zh-CN" altLang="en-US" sz="2000" dirty="0">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301362" y="-172397"/>
            <a:ext cx="24986725" cy="14060795"/>
          </a:xfrm>
          <a:prstGeom prst="rect">
            <a:avLst/>
          </a:prstGeom>
        </p:spPr>
      </p:pic>
      <p:pic>
        <p:nvPicPr>
          <p:cNvPr id="469" name="Picture" descr="Picture"/>
          <p:cNvPicPr>
            <a:picLocks noChangeAspect="1"/>
          </p:cNvPicPr>
          <p:nvPr/>
        </p:nvPicPr>
        <p:blipFill>
          <a:blip r:embed="rId3" cstate="print">
            <a:alphaModFix amt="95000"/>
          </a:blip>
          <a:stretch>
            <a:fillRect/>
          </a:stretch>
        </p:blipFill>
        <p:spPr>
          <a:xfrm>
            <a:off x="7915042" y="-172397"/>
            <a:ext cx="8553915" cy="14011177"/>
          </a:xfrm>
          <a:prstGeom prst="rect">
            <a:avLst/>
          </a:prstGeom>
        </p:spPr>
      </p:pic>
      <p:sp>
        <p:nvSpPr>
          <p:cNvPr id="936" name="文本"/>
          <p:cNvSpPr>
            <a:spLocks noGrp="1"/>
          </p:cNvSpPr>
          <p:nvPr>
            <p:ph type="ctrTitle"/>
          </p:nvPr>
        </p:nvSpPr>
        <p:spPr>
          <a:xfrm>
            <a:off x="10261599" y="6362699"/>
            <a:ext cx="3846507" cy="824792"/>
          </a:xfrm>
          <a:prstGeom prst="rect">
            <a:avLst/>
          </a:prstGeom>
        </p:spPr>
        <p:txBody>
          <a:bodyPr lIns="0" tIns="0" rIns="0" bIns="0">
            <a:noAutofit/>
          </a:bodyPr>
          <a:lstStyle/>
          <a:p>
            <a:pPr algn="ctr">
              <a:lnSpc>
                <a:spcPts val="8203"/>
              </a:lnSpc>
            </a:pPr>
            <a:r>
              <a:rPr lang="zh-CN" altLang="en-US" sz="6835" b="0" i="0" u="none" spc="0" dirty="0">
                <a:solidFill>
                  <a:schemeClr val="bg1"/>
                </a:solidFill>
                <a:latin typeface="Source Han Serif SC Medium" charset="-122"/>
                <a:ea typeface="Source Han Serif SC Medium" charset="-122"/>
                <a:cs typeface="Source Han Serif SC Medium" charset="-122"/>
              </a:rPr>
              <a:t>行业背景</a:t>
            </a:r>
            <a:endParaRPr kumimoji="1" lang="zh-CN" altLang="en-US" sz="2000" dirty="0">
              <a:solidFill>
                <a:schemeClr val="bg1"/>
              </a:solidFill>
            </a:endParaRPr>
          </a:p>
        </p:txBody>
      </p:sp>
      <p:sp>
        <p:nvSpPr>
          <p:cNvPr id="1978" name="文本"/>
          <p:cNvSpPr>
            <a:spLocks noGrp="1"/>
          </p:cNvSpPr>
          <p:nvPr>
            <p:ph type="ctrTitle"/>
          </p:nvPr>
        </p:nvSpPr>
        <p:spPr>
          <a:xfrm>
            <a:off x="5118443" y="7541955"/>
            <a:ext cx="14147113" cy="1832318"/>
          </a:xfrm>
          <a:prstGeom prst="rect">
            <a:avLst/>
          </a:prstGeom>
        </p:spPr>
        <p:txBody>
          <a:bodyPr lIns="0" tIns="0" rIns="0" bIns="0">
            <a:noAutofit/>
          </a:bodyPr>
          <a:lstStyle/>
          <a:p>
            <a:pPr algn="ctr">
              <a:lnSpc>
                <a:spcPts val="3965"/>
              </a:lnSpc>
            </a:pPr>
            <a:r>
              <a:rPr lang="zh-CN" altLang="en-US" sz="2600" b="0" i="0" u="none" spc="0" dirty="0">
                <a:solidFill>
                  <a:schemeClr val="bg1"/>
                </a:solidFill>
                <a:latin typeface="FZDaHei-B02S" charset="-122"/>
                <a:ea typeface="FZDaHei-B02S" charset="-122"/>
                <a:cs typeface="FZDaHei-B02S" charset="-122"/>
              </a:rPr>
              <a:t>The only people for me are the mad ones,the ones whoThe only people for me are the mad ones,the ones </a:t>
            </a:r>
            <a:endParaRPr kumimoji="1" lang="zh-CN" altLang="en-US" sz="2000" dirty="0">
              <a:solidFill>
                <a:schemeClr val="bg1"/>
              </a:solidFill>
            </a:endParaRPr>
          </a:p>
          <a:p>
            <a:pPr algn="ctr">
              <a:lnSpc>
                <a:spcPts val="3965"/>
              </a:lnSpc>
            </a:pPr>
            <a:endParaRPr kumimoji="1" lang="zh-CN" altLang="en-US" sz="2000" dirty="0">
              <a:solidFill>
                <a:schemeClr val="bg1"/>
              </a:solidFill>
            </a:endParaRPr>
          </a:p>
          <a:p>
            <a:pPr algn="ctr">
              <a:lnSpc>
                <a:spcPts val="3965"/>
              </a:lnSpc>
            </a:pPr>
            <a:r>
              <a:rPr lang="zh-CN" altLang="en-US" sz="2600" b="0" i="0" u="none" spc="0" dirty="0">
                <a:solidFill>
                  <a:schemeClr val="bg1"/>
                </a:solidFill>
                <a:latin typeface="FZDaHei-B02S" charset="-122"/>
                <a:ea typeface="FZDaHei-B02S" charset="-122"/>
                <a:cs typeface="FZDaHei-B02S" charset="-122"/>
              </a:rPr>
              <a:t>whoThe only people for me are the mad ones,the ones who</a:t>
            </a:r>
            <a:endParaRPr kumimoji="1" lang="zh-CN" altLang="en-US" sz="2000" dirty="0">
              <a:solidFill>
                <a:schemeClr val="bg1"/>
              </a:solidFill>
            </a:endParaRPr>
          </a:p>
        </p:txBody>
      </p:sp>
      <p:sp>
        <p:nvSpPr>
          <p:cNvPr id="4950" name="文本"/>
          <p:cNvSpPr>
            <a:spLocks noGrp="1"/>
          </p:cNvSpPr>
          <p:nvPr>
            <p:ph type="ctrTitle"/>
          </p:nvPr>
        </p:nvSpPr>
        <p:spPr>
          <a:xfrm rot="21600000">
            <a:off x="9935861" y="4341725"/>
            <a:ext cx="4512275" cy="1193375"/>
          </a:xfrm>
          <a:prstGeom prst="rect">
            <a:avLst/>
          </a:prstGeom>
        </p:spPr>
        <p:txBody>
          <a:bodyPr lIns="0" tIns="0" rIns="0" bIns="0">
            <a:noAutofit/>
          </a:bodyPr>
          <a:lstStyle/>
          <a:p>
            <a:pPr algn="ctr">
              <a:lnSpc>
                <a:spcPts val="14606"/>
              </a:lnSpc>
            </a:pPr>
            <a:r>
              <a:rPr lang="zh-CN" altLang="en-US" sz="12171" b="0" i="0" u="none" spc="1375" dirty="0">
                <a:solidFill>
                  <a:schemeClr val="bg1"/>
                </a:solidFill>
                <a:latin typeface="Noto Sans S Chinese Black" charset="-122"/>
                <a:ea typeface="Noto Sans S Chinese Black" charset="-122"/>
                <a:cs typeface="Noto Sans S Chinese Black" charset="-122"/>
              </a:rPr>
              <a:t>ONE</a:t>
            </a:r>
            <a:endParaRPr kumimoji="1" lang="zh-CN" altLang="en-US" sz="20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0" y="0"/>
            <a:ext cx="24383999" cy="13715999"/>
          </a:xfrm>
          <a:prstGeom prst="rect">
            <a:avLst/>
          </a:prstGeom>
        </p:spPr>
      </p:pic>
      <p:pic>
        <p:nvPicPr>
          <p:cNvPr id="457" name="Picture" descr="Picture"/>
          <p:cNvPicPr>
            <a:picLocks noChangeAspect="1"/>
          </p:cNvPicPr>
          <p:nvPr/>
        </p:nvPicPr>
        <p:blipFill>
          <a:blip r:embed="rId3" cstate="print">
            <a:alphaModFix/>
          </a:blip>
          <a:stretch>
            <a:fillRect/>
          </a:stretch>
        </p:blipFill>
        <p:spPr>
          <a:xfrm>
            <a:off x="-309052" y="-186558"/>
            <a:ext cx="11699497" cy="14029267"/>
          </a:xfrm>
          <a:prstGeom prst="rect">
            <a:avLst/>
          </a:prstGeom>
        </p:spPr>
      </p:pic>
      <p:pic>
        <p:nvPicPr>
          <p:cNvPr id="926" name="Picture" descr="Picture"/>
          <p:cNvPicPr>
            <a:picLocks noChangeAspect="1"/>
          </p:cNvPicPr>
          <p:nvPr/>
        </p:nvPicPr>
        <p:blipFill>
          <a:blip r:embed="rId4" cstate="print">
            <a:alphaModFix/>
          </a:blip>
          <a:stretch>
            <a:fillRect/>
          </a:stretch>
        </p:blipFill>
        <p:spPr>
          <a:xfrm rot="2700000">
            <a:off x="5850611" y="3262322"/>
            <a:ext cx="21621" cy="7191355"/>
          </a:xfrm>
          <a:prstGeom prst="rect">
            <a:avLst/>
          </a:prstGeom>
        </p:spPr>
      </p:pic>
      <p:pic>
        <p:nvPicPr>
          <p:cNvPr id="1397" name="Picture" descr="Picture"/>
          <p:cNvPicPr>
            <a:picLocks noChangeAspect="1"/>
          </p:cNvPicPr>
          <p:nvPr/>
        </p:nvPicPr>
        <p:blipFill>
          <a:blip r:embed="rId4" cstate="print">
            <a:alphaModFix/>
          </a:blip>
          <a:stretch>
            <a:fillRect/>
          </a:stretch>
        </p:blipFill>
        <p:spPr>
          <a:xfrm rot="18900000">
            <a:off x="5572482" y="3262322"/>
            <a:ext cx="21621" cy="7191355"/>
          </a:xfrm>
          <a:prstGeom prst="rect">
            <a:avLst/>
          </a:prstGeom>
        </p:spPr>
      </p:pic>
      <p:sp>
        <p:nvSpPr>
          <p:cNvPr id="1870" name="文本"/>
          <p:cNvSpPr>
            <a:spLocks noGrp="1"/>
          </p:cNvSpPr>
          <p:nvPr>
            <p:ph type="ctrTitle"/>
          </p:nvPr>
        </p:nvSpPr>
        <p:spPr>
          <a:xfrm>
            <a:off x="4292599" y="4635499"/>
            <a:ext cx="2563904" cy="485173"/>
          </a:xfrm>
          <a:prstGeom prst="rect">
            <a:avLst/>
          </a:prstGeom>
        </p:spPr>
        <p:txBody>
          <a:bodyPr lIns="0" tIns="0" rIns="0" bIns="0">
            <a:noAutofit/>
          </a:bodyPr>
          <a:lstStyle/>
          <a:p>
            <a:pPr algn="ctr">
              <a:lnSpc>
                <a:spcPts val="4800"/>
              </a:lnSpc>
            </a:pPr>
            <a:r>
              <a:rPr lang="zh-CN" altLang="en-US" sz="4000" b="0" i="0" u="none" spc="0" dirty="0">
                <a:solidFill>
                  <a:srgbClr val="000000">
                    <a:alpha val="100000"/>
                  </a:srgbClr>
                </a:solidFill>
                <a:latin typeface="Source Han Serif SC Medium" charset="-122"/>
                <a:ea typeface="Source Han Serif SC Medium" charset="-122"/>
                <a:cs typeface="Source Han Serif SC Medium" charset="-122"/>
              </a:rPr>
              <a:t>新能源​</a:t>
            </a:r>
            <a:endParaRPr kumimoji="1" lang="zh-CN" altLang="en-US" sz="2000" dirty="0">
              <a:solidFill>
                <a:srgbClr val="000000"/>
              </a:solidFill>
            </a:endParaRPr>
          </a:p>
        </p:txBody>
      </p:sp>
      <p:sp>
        <p:nvSpPr>
          <p:cNvPr id="2912" name="文本"/>
          <p:cNvSpPr>
            <a:spLocks noGrp="1"/>
          </p:cNvSpPr>
          <p:nvPr>
            <p:ph type="ctrTitle"/>
          </p:nvPr>
        </p:nvSpPr>
        <p:spPr>
          <a:xfrm>
            <a:off x="1739899" y="6578599"/>
            <a:ext cx="2563904" cy="485173"/>
          </a:xfrm>
          <a:prstGeom prst="rect">
            <a:avLst/>
          </a:prstGeom>
        </p:spPr>
        <p:txBody>
          <a:bodyPr lIns="0" tIns="0" rIns="0" bIns="0">
            <a:noAutofit/>
          </a:bodyPr>
          <a:lstStyle/>
          <a:p>
            <a:pPr algn="ctr">
              <a:lnSpc>
                <a:spcPts val="4800"/>
              </a:lnSpc>
            </a:pPr>
            <a:r>
              <a:rPr lang="zh-CN" altLang="en-US" sz="4000" b="0" i="0" u="none" spc="0" dirty="0">
                <a:solidFill>
                  <a:srgbClr val="000000">
                    <a:alpha val="100000"/>
                  </a:srgbClr>
                </a:solidFill>
                <a:latin typeface="Source Han Serif SC Medium" charset="-122"/>
                <a:ea typeface="Source Han Serif SC Medium" charset="-122"/>
                <a:cs typeface="Source Han Serif SC Medium" charset="-122"/>
              </a:rPr>
              <a:t>能源技术​</a:t>
            </a:r>
            <a:endParaRPr kumimoji="1" lang="zh-CN" altLang="en-US" sz="2000" dirty="0">
              <a:solidFill>
                <a:srgbClr val="000000"/>
              </a:solidFill>
            </a:endParaRPr>
          </a:p>
        </p:txBody>
      </p:sp>
      <p:sp>
        <p:nvSpPr>
          <p:cNvPr id="3955" name="文本"/>
          <p:cNvSpPr>
            <a:spLocks noGrp="1"/>
          </p:cNvSpPr>
          <p:nvPr>
            <p:ph type="ctrTitle"/>
          </p:nvPr>
        </p:nvSpPr>
        <p:spPr>
          <a:xfrm>
            <a:off x="6845299" y="6603999"/>
            <a:ext cx="2563904" cy="485305"/>
          </a:xfrm>
          <a:prstGeom prst="rect">
            <a:avLst/>
          </a:prstGeom>
        </p:spPr>
        <p:txBody>
          <a:bodyPr lIns="0" tIns="0" rIns="0" bIns="0">
            <a:noAutofit/>
          </a:bodyPr>
          <a:lstStyle/>
          <a:p>
            <a:pPr algn="ctr">
              <a:lnSpc>
                <a:spcPts val="4800"/>
              </a:lnSpc>
            </a:pPr>
            <a:r>
              <a:rPr lang="zh-CN" altLang="en-US" sz="4000" b="0" i="0" u="none" spc="0" dirty="0">
                <a:solidFill>
                  <a:srgbClr val="000000">
                    <a:alpha val="100000"/>
                  </a:srgbClr>
                </a:solidFill>
                <a:latin typeface="Source Han Serif SC Medium" charset="-122"/>
                <a:ea typeface="Source Han Serif SC Medium" charset="-122"/>
                <a:cs typeface="Source Han Serif SC Medium" charset="-122"/>
              </a:rPr>
              <a:t>煤炭工业</a:t>
            </a:r>
            <a:endParaRPr kumimoji="1" lang="zh-CN" altLang="en-US" sz="2000" dirty="0">
              <a:solidFill>
                <a:srgbClr val="000000"/>
              </a:solidFill>
            </a:endParaRPr>
          </a:p>
        </p:txBody>
      </p:sp>
      <p:sp>
        <p:nvSpPr>
          <p:cNvPr id="4997" name="文本"/>
          <p:cNvSpPr>
            <a:spLocks noGrp="1"/>
          </p:cNvSpPr>
          <p:nvPr>
            <p:ph type="ctrTitle"/>
          </p:nvPr>
        </p:nvSpPr>
        <p:spPr>
          <a:xfrm>
            <a:off x="4279899" y="9156699"/>
            <a:ext cx="2563904" cy="490247"/>
          </a:xfrm>
          <a:prstGeom prst="rect">
            <a:avLst/>
          </a:prstGeom>
        </p:spPr>
        <p:txBody>
          <a:bodyPr lIns="0" tIns="0" rIns="0" bIns="0">
            <a:noAutofit/>
          </a:bodyPr>
          <a:lstStyle/>
          <a:p>
            <a:pPr algn="ctr">
              <a:lnSpc>
                <a:spcPts val="4800"/>
              </a:lnSpc>
            </a:pPr>
            <a:r>
              <a:rPr lang="zh-CN" altLang="en-US" sz="4000" b="0" i="0" u="none" spc="0" dirty="0">
                <a:solidFill>
                  <a:srgbClr val="000000">
                    <a:alpha val="100000"/>
                  </a:srgbClr>
                </a:solidFill>
                <a:latin typeface="Source Han Serif SC Medium" charset="-122"/>
                <a:ea typeface="Source Han Serif SC Medium" charset="-122"/>
                <a:cs typeface="Source Han Serif SC Medium" charset="-122"/>
              </a:rPr>
              <a:t>经济发展​</a:t>
            </a:r>
            <a:endParaRPr kumimoji="1" lang="zh-CN" altLang="en-US" sz="2000" dirty="0">
              <a:solidFill>
                <a:srgbClr val="000000"/>
              </a:solidFill>
            </a:endParaRPr>
          </a:p>
        </p:txBody>
      </p:sp>
      <p:sp>
        <p:nvSpPr>
          <p:cNvPr id="6040" name="文本"/>
          <p:cNvSpPr>
            <a:spLocks noGrp="1"/>
          </p:cNvSpPr>
          <p:nvPr>
            <p:ph type="ctrTitle"/>
          </p:nvPr>
        </p:nvSpPr>
        <p:spPr>
          <a:xfrm>
            <a:off x="12736716" y="6611183"/>
            <a:ext cx="2750440" cy="591209"/>
          </a:xfrm>
          <a:prstGeom prst="rect">
            <a:avLst/>
          </a:prstGeom>
        </p:spPr>
        <p:txBody>
          <a:bodyPr lIns="0" tIns="0" rIns="0" bIns="0">
            <a:noAutofit/>
          </a:bodyPr>
          <a:lstStyle/>
          <a:p>
            <a:pPr algn="l">
              <a:lnSpc>
                <a:spcPts val="5880"/>
              </a:lnSpc>
            </a:pPr>
            <a:r>
              <a:rPr lang="zh-CN" altLang="en-US" sz="4900" b="0" i="0" u="none" spc="0" dirty="0">
                <a:solidFill>
                  <a:schemeClr val="bg1"/>
                </a:solidFill>
                <a:latin typeface="Source Han Serif SC Medium" charset="-122"/>
                <a:ea typeface="Source Han Serif SC Medium" charset="-122"/>
                <a:cs typeface="Source Han Serif SC Medium" charset="-122"/>
              </a:rPr>
              <a:t>行业背景</a:t>
            </a:r>
            <a:endParaRPr kumimoji="1" lang="zh-CN" altLang="en-US" sz="2000" dirty="0">
              <a:solidFill>
                <a:schemeClr val="bg1"/>
              </a:solidFill>
            </a:endParaRPr>
          </a:p>
        </p:txBody>
      </p:sp>
      <p:sp>
        <p:nvSpPr>
          <p:cNvPr id="7081" name="文本"/>
          <p:cNvSpPr>
            <a:spLocks noGrp="1"/>
          </p:cNvSpPr>
          <p:nvPr>
            <p:ph type="ctrTitle"/>
          </p:nvPr>
        </p:nvSpPr>
        <p:spPr>
          <a:xfrm>
            <a:off x="12743493" y="7645988"/>
            <a:ext cx="10342495" cy="2736223"/>
          </a:xfrm>
          <a:prstGeom prst="rect">
            <a:avLst/>
          </a:prstGeom>
        </p:spPr>
        <p:txBody>
          <a:bodyPr lIns="0" tIns="0" rIns="0" bIns="0">
            <a:noAutofit/>
          </a:bodyPr>
          <a:lstStyle/>
          <a:p>
            <a:pPr algn="l">
              <a:lnSpc>
                <a:spcPts val="3780"/>
              </a:lnSpc>
            </a:pPr>
            <a:r>
              <a:rPr lang="zh-CN" altLang="en-US" sz="2800" b="0" i="0" u="none" spc="560" dirty="0">
                <a:solidFill>
                  <a:schemeClr val="bg1"/>
                </a:solidFill>
                <a:latin typeface="FZDaHei-B02S" charset="-122"/>
                <a:ea typeface="FZDaHei-B02S" charset="-122"/>
                <a:cs typeface="FZDaHei-B02S" charset="-122"/>
              </a:rPr>
              <a:t>近些年来，全球环保产业突飞猛进，尤其是中国后来者居上，无论是环保产品还是相关服务，产值空间不断扩容，已然突破万亿大关。业绩逐步释放，环保新能源行业安全边际逐渐加强。业内人士看来，环保产业是“十三五”国家战略性新兴产业的重要组成部分，代表了中国经济转型的重要产业方向，具有广阔的成长空间。</a:t>
            </a:r>
            <a:endParaRPr kumimoji="1" lang="zh-CN" altLang="en-US" sz="2000" dirty="0">
              <a:solidFill>
                <a:schemeClr val="bg1"/>
              </a:solidFill>
            </a:endParaRPr>
          </a:p>
        </p:txBody>
      </p:sp>
      <p:sp>
        <p:nvSpPr>
          <p:cNvPr id="8223" name="文本"/>
          <p:cNvSpPr>
            <a:spLocks noGrp="1"/>
          </p:cNvSpPr>
          <p:nvPr>
            <p:ph type="ctrTitle"/>
          </p:nvPr>
        </p:nvSpPr>
        <p:spPr>
          <a:xfrm>
            <a:off x="12743493" y="4480423"/>
            <a:ext cx="6576209" cy="1520894"/>
          </a:xfrm>
          <a:prstGeom prst="rect">
            <a:avLst/>
          </a:prstGeom>
        </p:spPr>
        <p:txBody>
          <a:bodyPr lIns="0" tIns="0" rIns="0" bIns="0">
            <a:noAutofit/>
          </a:bodyPr>
          <a:lstStyle/>
          <a:p>
            <a:pPr algn="l">
              <a:lnSpc>
                <a:spcPts val="6421"/>
              </a:lnSpc>
            </a:pPr>
            <a:r>
              <a:rPr lang="zh-CN" altLang="en-US" sz="5351" b="0" i="0" u="none" spc="0" dirty="0">
                <a:solidFill>
                  <a:schemeClr val="bg1"/>
                </a:solidFill>
                <a:latin typeface="Noto Sans S Chinese Black" charset="-122"/>
                <a:ea typeface="Noto Sans S Chinese Black" charset="-122"/>
                <a:cs typeface="Noto Sans S Chinese Black" charset="-122"/>
              </a:rPr>
              <a:t>Industry background </a:t>
            </a:r>
            <a:endParaRPr kumimoji="1" lang="zh-CN" altLang="en-US" sz="20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301362" y="-172397"/>
            <a:ext cx="24986725" cy="14060795"/>
          </a:xfrm>
          <a:prstGeom prst="rect">
            <a:avLst/>
          </a:prstGeom>
        </p:spPr>
      </p:pic>
      <p:pic>
        <p:nvPicPr>
          <p:cNvPr id="469" name="Picture" descr="Picture"/>
          <p:cNvPicPr>
            <a:picLocks noChangeAspect="1"/>
          </p:cNvPicPr>
          <p:nvPr/>
        </p:nvPicPr>
        <p:blipFill>
          <a:blip r:embed="rId3" cstate="print">
            <a:alphaModFix amt="84000"/>
          </a:blip>
          <a:stretch>
            <a:fillRect/>
          </a:stretch>
        </p:blipFill>
        <p:spPr>
          <a:xfrm>
            <a:off x="7519805" y="0"/>
            <a:ext cx="9344388" cy="14011177"/>
          </a:xfrm>
          <a:prstGeom prst="rect">
            <a:avLst/>
          </a:prstGeom>
        </p:spPr>
      </p:pic>
      <p:pic>
        <p:nvPicPr>
          <p:cNvPr id="930" name="Picture" descr="Picture"/>
          <p:cNvPicPr>
            <a:picLocks noChangeAspect="1"/>
          </p:cNvPicPr>
          <p:nvPr/>
        </p:nvPicPr>
        <p:blipFill>
          <a:blip r:embed="rId4" cstate="print">
            <a:alphaModFix/>
          </a:blip>
          <a:stretch>
            <a:fillRect/>
          </a:stretch>
        </p:blipFill>
        <p:spPr>
          <a:xfrm>
            <a:off x="2269625" y="3150074"/>
            <a:ext cx="2312780" cy="2312780"/>
          </a:xfrm>
          <a:prstGeom prst="rect">
            <a:avLst/>
          </a:prstGeom>
        </p:spPr>
      </p:pic>
      <p:pic>
        <p:nvPicPr>
          <p:cNvPr id="1397" name="Picture" descr="Picture"/>
          <p:cNvPicPr>
            <a:picLocks noChangeAspect="1"/>
          </p:cNvPicPr>
          <p:nvPr/>
        </p:nvPicPr>
        <p:blipFill>
          <a:blip r:embed="rId5" cstate="print">
            <a:alphaModFix/>
          </a:blip>
          <a:stretch>
            <a:fillRect/>
          </a:stretch>
        </p:blipFill>
        <p:spPr>
          <a:xfrm>
            <a:off x="19409206" y="7672807"/>
            <a:ext cx="2312780" cy="2312780"/>
          </a:xfrm>
          <a:prstGeom prst="rect">
            <a:avLst/>
          </a:prstGeom>
        </p:spPr>
      </p:pic>
      <p:pic>
        <p:nvPicPr>
          <p:cNvPr id="1866" name="Picture" descr="Picture"/>
          <p:cNvPicPr>
            <a:picLocks noChangeAspect="1"/>
          </p:cNvPicPr>
          <p:nvPr/>
        </p:nvPicPr>
        <p:blipFill>
          <a:blip r:embed="rId6" cstate="print">
            <a:alphaModFix/>
          </a:blip>
          <a:stretch>
            <a:fillRect/>
          </a:stretch>
        </p:blipFill>
        <p:spPr>
          <a:xfrm>
            <a:off x="19409206" y="3294803"/>
            <a:ext cx="2312780" cy="2312780"/>
          </a:xfrm>
          <a:prstGeom prst="rect">
            <a:avLst/>
          </a:prstGeom>
        </p:spPr>
      </p:pic>
      <p:pic>
        <p:nvPicPr>
          <p:cNvPr id="2335" name="Picture" descr="Picture"/>
          <p:cNvPicPr>
            <a:picLocks noChangeAspect="1"/>
          </p:cNvPicPr>
          <p:nvPr/>
        </p:nvPicPr>
        <p:blipFill>
          <a:blip r:embed="rId7" cstate="print">
            <a:alphaModFix/>
          </a:blip>
          <a:stretch>
            <a:fillRect/>
          </a:stretch>
        </p:blipFill>
        <p:spPr>
          <a:xfrm>
            <a:off x="2269625" y="7528078"/>
            <a:ext cx="2312780" cy="2312780"/>
          </a:xfrm>
          <a:prstGeom prst="rect">
            <a:avLst/>
          </a:prstGeom>
        </p:spPr>
      </p:pic>
      <p:sp>
        <p:nvSpPr>
          <p:cNvPr id="2803" name="文本"/>
          <p:cNvSpPr>
            <a:spLocks noGrp="1"/>
          </p:cNvSpPr>
          <p:nvPr>
            <p:ph type="ctrTitle"/>
          </p:nvPr>
        </p:nvSpPr>
        <p:spPr>
          <a:xfrm rot="21600000">
            <a:off x="2492008" y="4030037"/>
            <a:ext cx="1833014" cy="484783"/>
          </a:xfrm>
          <a:prstGeom prst="rect">
            <a:avLst/>
          </a:prstGeom>
        </p:spPr>
        <p:txBody>
          <a:bodyPr lIns="0" tIns="0" rIns="0" bIns="0">
            <a:noAutofit/>
          </a:bodyPr>
          <a:lstStyle/>
          <a:p>
            <a:pPr algn="ctr">
              <a:lnSpc>
                <a:spcPts val="5933"/>
              </a:lnSpc>
            </a:pPr>
            <a:r>
              <a:rPr lang="zh-CN" altLang="en-US" sz="4944" b="0" i="0" u="none" spc="64" dirty="0">
                <a:solidFill>
                  <a:srgbClr val="000000">
                    <a:alpha val="100000"/>
                  </a:srgbClr>
                </a:solidFill>
                <a:latin typeface="Noto Sans S Chinese Black" charset="-122"/>
                <a:ea typeface="Noto Sans S Chinese Black" charset="-122"/>
                <a:cs typeface="Noto Sans S Chinese Black" charset="-122"/>
              </a:rPr>
              <a:t>23%</a:t>
            </a:r>
            <a:endParaRPr kumimoji="1" lang="zh-CN" altLang="en-US" sz="2000" dirty="0">
              <a:solidFill>
                <a:srgbClr val="000000"/>
              </a:solidFill>
            </a:endParaRPr>
          </a:p>
        </p:txBody>
      </p:sp>
      <p:sp>
        <p:nvSpPr>
          <p:cNvPr id="3849" name="文本"/>
          <p:cNvSpPr>
            <a:spLocks noGrp="1"/>
          </p:cNvSpPr>
          <p:nvPr>
            <p:ph type="ctrTitle"/>
          </p:nvPr>
        </p:nvSpPr>
        <p:spPr>
          <a:xfrm rot="21600000">
            <a:off x="19641206" y="4168023"/>
            <a:ext cx="1833014" cy="484783"/>
          </a:xfrm>
          <a:prstGeom prst="rect">
            <a:avLst/>
          </a:prstGeom>
        </p:spPr>
        <p:txBody>
          <a:bodyPr lIns="0" tIns="0" rIns="0" bIns="0">
            <a:noAutofit/>
          </a:bodyPr>
          <a:lstStyle/>
          <a:p>
            <a:pPr algn="ctr">
              <a:lnSpc>
                <a:spcPts val="5933"/>
              </a:lnSpc>
            </a:pPr>
            <a:r>
              <a:rPr lang="zh-CN" altLang="en-US" sz="4944" b="0" i="0" u="none" spc="64" dirty="0">
                <a:solidFill>
                  <a:srgbClr val="000000">
                    <a:alpha val="100000"/>
                  </a:srgbClr>
                </a:solidFill>
                <a:latin typeface="Noto Sans S Chinese Black" charset="-122"/>
                <a:ea typeface="Noto Sans S Chinese Black" charset="-122"/>
                <a:cs typeface="Noto Sans S Chinese Black" charset="-122"/>
              </a:rPr>
              <a:t>45%</a:t>
            </a:r>
            <a:endParaRPr kumimoji="1" lang="zh-CN" altLang="en-US" sz="2000" dirty="0">
              <a:solidFill>
                <a:srgbClr val="000000"/>
              </a:solidFill>
            </a:endParaRPr>
          </a:p>
        </p:txBody>
      </p:sp>
      <p:sp>
        <p:nvSpPr>
          <p:cNvPr id="4896" name="文本"/>
          <p:cNvSpPr>
            <a:spLocks noGrp="1"/>
          </p:cNvSpPr>
          <p:nvPr>
            <p:ph type="ctrTitle"/>
          </p:nvPr>
        </p:nvSpPr>
        <p:spPr>
          <a:xfrm rot="21600000">
            <a:off x="2506799" y="8448426"/>
            <a:ext cx="1833014" cy="484783"/>
          </a:xfrm>
          <a:prstGeom prst="rect">
            <a:avLst/>
          </a:prstGeom>
        </p:spPr>
        <p:txBody>
          <a:bodyPr lIns="0" tIns="0" rIns="0" bIns="0">
            <a:noAutofit/>
          </a:bodyPr>
          <a:lstStyle/>
          <a:p>
            <a:pPr algn="ctr">
              <a:lnSpc>
                <a:spcPts val="5933"/>
              </a:lnSpc>
            </a:pPr>
            <a:r>
              <a:rPr lang="zh-CN" altLang="en-US" sz="4944" b="0" i="0" u="none" spc="64" dirty="0">
                <a:solidFill>
                  <a:srgbClr val="000000">
                    <a:alpha val="100000"/>
                  </a:srgbClr>
                </a:solidFill>
                <a:latin typeface="Noto Sans S Chinese Black" charset="-122"/>
                <a:ea typeface="Noto Sans S Chinese Black" charset="-122"/>
                <a:cs typeface="Noto Sans S Chinese Black" charset="-122"/>
              </a:rPr>
              <a:t>23%</a:t>
            </a:r>
            <a:endParaRPr kumimoji="1" lang="zh-CN" altLang="en-US" sz="2000" dirty="0">
              <a:solidFill>
                <a:srgbClr val="000000"/>
              </a:solidFill>
            </a:endParaRPr>
          </a:p>
        </p:txBody>
      </p:sp>
      <p:sp>
        <p:nvSpPr>
          <p:cNvPr id="5942" name="文本"/>
          <p:cNvSpPr>
            <a:spLocks noGrp="1"/>
          </p:cNvSpPr>
          <p:nvPr>
            <p:ph type="ctrTitle"/>
          </p:nvPr>
        </p:nvSpPr>
        <p:spPr>
          <a:xfrm rot="21600000">
            <a:off x="19651798" y="8580455"/>
            <a:ext cx="1833014" cy="484783"/>
          </a:xfrm>
          <a:prstGeom prst="rect">
            <a:avLst/>
          </a:prstGeom>
        </p:spPr>
        <p:txBody>
          <a:bodyPr lIns="0" tIns="0" rIns="0" bIns="0">
            <a:noAutofit/>
          </a:bodyPr>
          <a:lstStyle/>
          <a:p>
            <a:pPr algn="ctr">
              <a:lnSpc>
                <a:spcPts val="5933"/>
              </a:lnSpc>
            </a:pPr>
            <a:r>
              <a:rPr lang="zh-CN" altLang="en-US" sz="4944" b="0" i="0" u="none" spc="64" dirty="0">
                <a:solidFill>
                  <a:srgbClr val="000000">
                    <a:alpha val="100000"/>
                  </a:srgbClr>
                </a:solidFill>
                <a:latin typeface="Noto Sans S Chinese Black" charset="-122"/>
                <a:ea typeface="Noto Sans S Chinese Black" charset="-122"/>
                <a:cs typeface="Noto Sans S Chinese Black" charset="-122"/>
              </a:rPr>
              <a:t>45%</a:t>
            </a:r>
            <a:endParaRPr kumimoji="1" lang="zh-CN" altLang="en-US" sz="2000" dirty="0">
              <a:solidFill>
                <a:srgbClr val="000000"/>
              </a:solidFill>
            </a:endParaRPr>
          </a:p>
        </p:txBody>
      </p:sp>
      <p:sp>
        <p:nvSpPr>
          <p:cNvPr id="6989" name="文本"/>
          <p:cNvSpPr>
            <a:spLocks noGrp="1"/>
          </p:cNvSpPr>
          <p:nvPr>
            <p:ph type="ctrTitle"/>
          </p:nvPr>
        </p:nvSpPr>
        <p:spPr>
          <a:xfrm>
            <a:off x="2140606" y="5661593"/>
            <a:ext cx="2563904" cy="484812"/>
          </a:xfrm>
          <a:prstGeom prst="rect">
            <a:avLst/>
          </a:prstGeom>
        </p:spPr>
        <p:txBody>
          <a:bodyPr lIns="0" tIns="0" rIns="0" bIns="0">
            <a:noAutofit/>
          </a:bodyPr>
          <a:lstStyle/>
          <a:p>
            <a:pPr algn="ctr">
              <a:lnSpc>
                <a:spcPts val="4800"/>
              </a:lnSpc>
            </a:pPr>
            <a:r>
              <a:rPr lang="zh-CN" altLang="en-US" sz="4000" b="0" i="0" u="none" spc="0" dirty="0">
                <a:solidFill>
                  <a:srgbClr val="000000">
                    <a:alpha val="100000"/>
                  </a:srgbClr>
                </a:solidFill>
                <a:latin typeface="Source Han Serif SC Medium" charset="-122"/>
                <a:ea typeface="Source Han Serif SC Medium" charset="-122"/>
                <a:cs typeface="Source Han Serif SC Medium" charset="-122"/>
              </a:rPr>
              <a:t>原煤</a:t>
            </a:r>
            <a:endParaRPr kumimoji="1" lang="zh-CN" altLang="en-US" sz="2000" dirty="0">
              <a:solidFill>
                <a:srgbClr val="000000"/>
              </a:solidFill>
            </a:endParaRPr>
          </a:p>
        </p:txBody>
      </p:sp>
      <p:sp>
        <p:nvSpPr>
          <p:cNvPr id="8029" name="文本"/>
          <p:cNvSpPr>
            <a:spLocks noGrp="1"/>
          </p:cNvSpPr>
          <p:nvPr>
            <p:ph type="ctrTitle"/>
          </p:nvPr>
        </p:nvSpPr>
        <p:spPr>
          <a:xfrm>
            <a:off x="19285606" y="5806322"/>
            <a:ext cx="2563904" cy="485499"/>
          </a:xfrm>
          <a:prstGeom prst="rect">
            <a:avLst/>
          </a:prstGeom>
        </p:spPr>
        <p:txBody>
          <a:bodyPr lIns="0" tIns="0" rIns="0" bIns="0">
            <a:noAutofit/>
          </a:bodyPr>
          <a:lstStyle/>
          <a:p>
            <a:pPr algn="ctr">
              <a:lnSpc>
                <a:spcPts val="4800"/>
              </a:lnSpc>
            </a:pPr>
            <a:r>
              <a:rPr lang="zh-CN" altLang="en-US" sz="4000" b="0" i="0" u="none" spc="0" dirty="0">
                <a:solidFill>
                  <a:srgbClr val="000000">
                    <a:alpha val="100000"/>
                  </a:srgbClr>
                </a:solidFill>
                <a:latin typeface="Source Han Serif SC Medium" charset="-122"/>
                <a:ea typeface="Source Han Serif SC Medium" charset="-122"/>
                <a:cs typeface="Source Han Serif SC Medium" charset="-122"/>
              </a:rPr>
              <a:t>原油​</a:t>
            </a:r>
            <a:endParaRPr kumimoji="1" lang="zh-CN" altLang="en-US" sz="2000" dirty="0">
              <a:solidFill>
                <a:srgbClr val="000000"/>
              </a:solidFill>
            </a:endParaRPr>
          </a:p>
        </p:txBody>
      </p:sp>
      <p:sp>
        <p:nvSpPr>
          <p:cNvPr id="9071" name="文本"/>
          <p:cNvSpPr>
            <a:spLocks noGrp="1"/>
          </p:cNvSpPr>
          <p:nvPr>
            <p:ph type="ctrTitle"/>
          </p:nvPr>
        </p:nvSpPr>
        <p:spPr>
          <a:xfrm>
            <a:off x="2140606" y="10081193"/>
            <a:ext cx="2563904" cy="484731"/>
          </a:xfrm>
          <a:prstGeom prst="rect">
            <a:avLst/>
          </a:prstGeom>
        </p:spPr>
        <p:txBody>
          <a:bodyPr lIns="0" tIns="0" rIns="0" bIns="0">
            <a:noAutofit/>
          </a:bodyPr>
          <a:lstStyle/>
          <a:p>
            <a:pPr algn="ctr">
              <a:lnSpc>
                <a:spcPts val="4800"/>
              </a:lnSpc>
            </a:pPr>
            <a:r>
              <a:rPr lang="zh-CN" altLang="en-US" sz="4000" b="0" i="0" u="none" spc="0" dirty="0">
                <a:solidFill>
                  <a:srgbClr val="000000">
                    <a:alpha val="100000"/>
                  </a:srgbClr>
                </a:solidFill>
                <a:latin typeface="Source Han Serif SC Medium" charset="-122"/>
                <a:ea typeface="Source Han Serif SC Medium" charset="-122"/>
                <a:cs typeface="Source Han Serif SC Medium" charset="-122"/>
              </a:rPr>
              <a:t>水利水电</a:t>
            </a:r>
            <a:endParaRPr kumimoji="1" lang="zh-CN" altLang="en-US" sz="2000" dirty="0">
              <a:solidFill>
                <a:srgbClr val="000000"/>
              </a:solidFill>
            </a:endParaRPr>
          </a:p>
        </p:txBody>
      </p:sp>
      <p:sp>
        <p:nvSpPr>
          <p:cNvPr id="10114" name="文本"/>
          <p:cNvSpPr>
            <a:spLocks noGrp="1"/>
          </p:cNvSpPr>
          <p:nvPr>
            <p:ph type="ctrTitle"/>
          </p:nvPr>
        </p:nvSpPr>
        <p:spPr>
          <a:xfrm>
            <a:off x="19285606" y="10225922"/>
            <a:ext cx="2563904" cy="490450"/>
          </a:xfrm>
          <a:prstGeom prst="rect">
            <a:avLst/>
          </a:prstGeom>
        </p:spPr>
        <p:txBody>
          <a:bodyPr lIns="0" tIns="0" rIns="0" bIns="0">
            <a:noAutofit/>
          </a:bodyPr>
          <a:lstStyle/>
          <a:p>
            <a:pPr algn="ctr">
              <a:lnSpc>
                <a:spcPts val="4800"/>
              </a:lnSpc>
            </a:pPr>
            <a:r>
              <a:rPr lang="zh-CN" altLang="en-US" sz="4000" b="0" i="0" u="none" spc="0" dirty="0">
                <a:solidFill>
                  <a:srgbClr val="000000">
                    <a:alpha val="100000"/>
                  </a:srgbClr>
                </a:solidFill>
                <a:latin typeface="Source Han Serif SC Medium" charset="-122"/>
                <a:ea typeface="Source Han Serif SC Medium" charset="-122"/>
                <a:cs typeface="Source Han Serif SC Medium" charset="-122"/>
              </a:rPr>
              <a:t>天然气</a:t>
            </a:r>
            <a:endParaRPr kumimoji="1" lang="zh-CN" altLang="en-US" sz="2000" dirty="0">
              <a:solidFill>
                <a:srgbClr val="000000"/>
              </a:solidFill>
            </a:endParaRPr>
          </a:p>
        </p:txBody>
      </p:sp>
      <p:sp>
        <p:nvSpPr>
          <p:cNvPr id="11158" name="文本"/>
          <p:cNvSpPr>
            <a:spLocks noGrp="1"/>
          </p:cNvSpPr>
          <p:nvPr>
            <p:ph type="ctrTitle"/>
          </p:nvPr>
        </p:nvSpPr>
        <p:spPr>
          <a:xfrm>
            <a:off x="10816779" y="6145008"/>
            <a:ext cx="2750440" cy="591209"/>
          </a:xfrm>
          <a:prstGeom prst="rect">
            <a:avLst/>
          </a:prstGeom>
        </p:spPr>
        <p:txBody>
          <a:bodyPr lIns="0" tIns="0" rIns="0" bIns="0">
            <a:noAutofit/>
          </a:bodyPr>
          <a:lstStyle/>
          <a:p>
            <a:pPr algn="ctr">
              <a:lnSpc>
                <a:spcPts val="5880"/>
              </a:lnSpc>
            </a:pPr>
            <a:r>
              <a:rPr lang="zh-CN" altLang="en-US" sz="4900" b="0" i="0" u="none" spc="0" dirty="0">
                <a:solidFill>
                  <a:schemeClr val="bg1"/>
                </a:solidFill>
                <a:latin typeface="Source Han Serif SC Medium" charset="-122"/>
                <a:ea typeface="Source Han Serif SC Medium" charset="-122"/>
                <a:cs typeface="Source Han Serif SC Medium" charset="-122"/>
              </a:rPr>
              <a:t>行业背景</a:t>
            </a:r>
            <a:endParaRPr kumimoji="1" lang="zh-CN" altLang="en-US" sz="2000" dirty="0">
              <a:solidFill>
                <a:schemeClr val="bg1"/>
              </a:solidFill>
            </a:endParaRPr>
          </a:p>
        </p:txBody>
      </p:sp>
      <p:sp>
        <p:nvSpPr>
          <p:cNvPr id="12202" name="文本"/>
          <p:cNvSpPr>
            <a:spLocks noGrp="1"/>
          </p:cNvSpPr>
          <p:nvPr>
            <p:ph type="ctrTitle"/>
          </p:nvPr>
        </p:nvSpPr>
        <p:spPr>
          <a:xfrm>
            <a:off x="5647400" y="7245735"/>
            <a:ext cx="13089199" cy="1296043"/>
          </a:xfrm>
          <a:prstGeom prst="rect">
            <a:avLst/>
          </a:prstGeom>
        </p:spPr>
        <p:txBody>
          <a:bodyPr lIns="0" tIns="0" rIns="0" bIns="0">
            <a:noAutofit/>
          </a:bodyPr>
          <a:lstStyle/>
          <a:p>
            <a:pPr algn="ctr">
              <a:lnSpc>
                <a:spcPts val="3780"/>
              </a:lnSpc>
            </a:pPr>
            <a:r>
              <a:rPr lang="zh-CN" altLang="en-US" sz="2800" b="0" i="0" u="none" spc="560" dirty="0">
                <a:solidFill>
                  <a:schemeClr val="bg1"/>
                </a:solidFill>
                <a:latin typeface="FZDaHei-B02S" charset="-122"/>
                <a:ea typeface="FZDaHei-B02S" charset="-122"/>
                <a:cs typeface="FZDaHei-B02S" charset="-122"/>
              </a:rPr>
              <a:t>近些年来，全球环保产业突飞猛进，尤其是中国后来者居上，无论是环保产品还是相关服务，产值空间不断扩容，已然突破万亿大关。业绩逐步释放，环保新能源行业安全边际逐渐加强。</a:t>
            </a:r>
            <a:endParaRPr kumimoji="1" lang="zh-CN" altLang="en-US" sz="2000" dirty="0">
              <a:solidFill>
                <a:schemeClr val="bg1"/>
              </a:solidFill>
            </a:endParaRPr>
          </a:p>
        </p:txBody>
      </p:sp>
      <p:sp>
        <p:nvSpPr>
          <p:cNvPr id="13285" name="文本"/>
          <p:cNvSpPr>
            <a:spLocks noGrp="1"/>
          </p:cNvSpPr>
          <p:nvPr>
            <p:ph type="ctrTitle"/>
          </p:nvPr>
        </p:nvSpPr>
        <p:spPr>
          <a:xfrm>
            <a:off x="8903894" y="4041866"/>
            <a:ext cx="6576209" cy="1520894"/>
          </a:xfrm>
          <a:prstGeom prst="rect">
            <a:avLst/>
          </a:prstGeom>
        </p:spPr>
        <p:txBody>
          <a:bodyPr lIns="0" tIns="0" rIns="0" bIns="0">
            <a:noAutofit/>
          </a:bodyPr>
          <a:lstStyle/>
          <a:p>
            <a:pPr algn="ctr">
              <a:lnSpc>
                <a:spcPts val="6421"/>
              </a:lnSpc>
            </a:pPr>
            <a:r>
              <a:rPr lang="zh-CN" altLang="en-US" sz="5351" b="0" i="0" u="none" spc="0" dirty="0">
                <a:solidFill>
                  <a:schemeClr val="bg1"/>
                </a:solidFill>
                <a:latin typeface="Noto Sans S Chinese Black" charset="-122"/>
                <a:ea typeface="Noto Sans S Chinese Black" charset="-122"/>
                <a:cs typeface="Noto Sans S Chinese Black" charset="-122"/>
              </a:rPr>
              <a:t>Industry background </a:t>
            </a:r>
            <a:endParaRPr kumimoji="1" lang="zh-CN" altLang="en-US" sz="20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430048" y="0"/>
            <a:ext cx="25047902" cy="3802992"/>
          </a:xfrm>
          <a:prstGeom prst="rect">
            <a:avLst/>
          </a:prstGeom>
        </p:spPr>
      </p:pic>
      <p:pic>
        <p:nvPicPr>
          <p:cNvPr id="462" name="Picture" descr="Picture"/>
          <p:cNvPicPr>
            <a:picLocks noChangeAspect="1"/>
          </p:cNvPicPr>
          <p:nvPr/>
        </p:nvPicPr>
        <p:blipFill>
          <a:blip r:embed="rId3" cstate="print">
            <a:alphaModFix/>
          </a:blip>
          <a:stretch>
            <a:fillRect/>
          </a:stretch>
        </p:blipFill>
        <p:spPr>
          <a:xfrm>
            <a:off x="1603704" y="1454542"/>
            <a:ext cx="6160748" cy="3810485"/>
          </a:xfrm>
          <a:prstGeom prst="rect">
            <a:avLst/>
          </a:prstGeom>
        </p:spPr>
      </p:pic>
      <p:pic>
        <p:nvPicPr>
          <p:cNvPr id="929" name="Picture" descr="Picture"/>
          <p:cNvPicPr>
            <a:picLocks noChangeAspect="1"/>
          </p:cNvPicPr>
          <p:nvPr/>
        </p:nvPicPr>
        <p:blipFill>
          <a:blip r:embed="rId4" cstate="print">
            <a:alphaModFix/>
          </a:blip>
          <a:stretch>
            <a:fillRect/>
          </a:stretch>
        </p:blipFill>
        <p:spPr>
          <a:xfrm>
            <a:off x="16619546" y="1454542"/>
            <a:ext cx="6160748" cy="3807172"/>
          </a:xfrm>
          <a:prstGeom prst="rect">
            <a:avLst/>
          </a:prstGeom>
        </p:spPr>
      </p:pic>
      <p:pic>
        <p:nvPicPr>
          <p:cNvPr id="1397" name="Picture" descr="Picture"/>
          <p:cNvPicPr>
            <a:picLocks noChangeAspect="1"/>
          </p:cNvPicPr>
          <p:nvPr/>
        </p:nvPicPr>
        <p:blipFill>
          <a:blip r:embed="rId5" cstate="print">
            <a:alphaModFix/>
          </a:blip>
          <a:stretch>
            <a:fillRect/>
          </a:stretch>
        </p:blipFill>
        <p:spPr>
          <a:xfrm>
            <a:off x="9111625" y="1454542"/>
            <a:ext cx="6160748" cy="3807172"/>
          </a:xfrm>
          <a:prstGeom prst="rect">
            <a:avLst/>
          </a:prstGeom>
        </p:spPr>
      </p:pic>
      <p:sp>
        <p:nvSpPr>
          <p:cNvPr id="1865" name="文本"/>
          <p:cNvSpPr>
            <a:spLocks noGrp="1"/>
          </p:cNvSpPr>
          <p:nvPr>
            <p:ph type="ctrTitle"/>
          </p:nvPr>
        </p:nvSpPr>
        <p:spPr>
          <a:xfrm>
            <a:off x="3124199" y="5918199"/>
            <a:ext cx="2750440" cy="539119"/>
          </a:xfrm>
          <a:prstGeom prst="rect">
            <a:avLst/>
          </a:prstGeom>
        </p:spPr>
        <p:txBody>
          <a:bodyPr lIns="0" tIns="0" rIns="0" bIns="0">
            <a:noAutofit/>
          </a:bodyPr>
          <a:lstStyle/>
          <a:p>
            <a:pPr algn="ctr">
              <a:lnSpc>
                <a:spcPts val="5280"/>
              </a:lnSpc>
            </a:pPr>
            <a:r>
              <a:rPr lang="zh-CN" altLang="en-US" sz="4400" b="0" i="0" u="none" spc="0" dirty="0">
                <a:solidFill>
                  <a:srgbClr val="000000">
                    <a:alpha val="100000"/>
                  </a:srgbClr>
                </a:solidFill>
                <a:latin typeface="Source Han Serif SC Medium" charset="-122"/>
                <a:ea typeface="Source Han Serif SC Medium" charset="-122"/>
                <a:cs typeface="Source Han Serif SC Medium" charset="-122"/>
              </a:rPr>
              <a:t>环保发展</a:t>
            </a:r>
            <a:endParaRPr kumimoji="1" lang="zh-CN" altLang="en-US" sz="2000" dirty="0">
              <a:solidFill>
                <a:srgbClr val="000000"/>
              </a:solidFill>
            </a:endParaRPr>
          </a:p>
        </p:txBody>
      </p:sp>
      <p:sp>
        <p:nvSpPr>
          <p:cNvPr id="2907" name="文本"/>
          <p:cNvSpPr>
            <a:spLocks noGrp="1"/>
          </p:cNvSpPr>
          <p:nvPr>
            <p:ph type="ctrTitle"/>
          </p:nvPr>
        </p:nvSpPr>
        <p:spPr>
          <a:xfrm>
            <a:off x="10845799" y="5905499"/>
            <a:ext cx="2750440" cy="539119"/>
          </a:xfrm>
          <a:prstGeom prst="rect">
            <a:avLst/>
          </a:prstGeom>
        </p:spPr>
        <p:txBody>
          <a:bodyPr lIns="0" tIns="0" rIns="0" bIns="0">
            <a:noAutofit/>
          </a:bodyPr>
          <a:lstStyle/>
          <a:p>
            <a:pPr algn="ctr">
              <a:lnSpc>
                <a:spcPts val="5280"/>
              </a:lnSpc>
            </a:pPr>
            <a:r>
              <a:rPr lang="zh-CN" altLang="en-US" sz="4400" b="0" i="0" u="none" spc="0" dirty="0">
                <a:solidFill>
                  <a:srgbClr val="000000">
                    <a:alpha val="100000"/>
                  </a:srgbClr>
                </a:solidFill>
                <a:latin typeface="Source Han Serif SC Medium" charset="-122"/>
                <a:ea typeface="Source Han Serif SC Medium" charset="-122"/>
                <a:cs typeface="Source Han Serif SC Medium" charset="-122"/>
              </a:rPr>
              <a:t>能源发展</a:t>
            </a:r>
            <a:endParaRPr kumimoji="1" lang="zh-CN" altLang="en-US" sz="2000" dirty="0">
              <a:solidFill>
                <a:srgbClr val="000000"/>
              </a:solidFill>
            </a:endParaRPr>
          </a:p>
        </p:txBody>
      </p:sp>
      <p:sp>
        <p:nvSpPr>
          <p:cNvPr id="3950" name="文本"/>
          <p:cNvSpPr>
            <a:spLocks noGrp="1"/>
          </p:cNvSpPr>
          <p:nvPr>
            <p:ph type="ctrTitle"/>
          </p:nvPr>
        </p:nvSpPr>
        <p:spPr>
          <a:xfrm>
            <a:off x="18313399" y="5905499"/>
            <a:ext cx="2750440" cy="539272"/>
          </a:xfrm>
          <a:prstGeom prst="rect">
            <a:avLst/>
          </a:prstGeom>
        </p:spPr>
        <p:txBody>
          <a:bodyPr lIns="0" tIns="0" rIns="0" bIns="0">
            <a:noAutofit/>
          </a:bodyPr>
          <a:lstStyle/>
          <a:p>
            <a:pPr algn="ctr">
              <a:lnSpc>
                <a:spcPts val="5280"/>
              </a:lnSpc>
            </a:pPr>
            <a:r>
              <a:rPr lang="zh-CN" altLang="en-US" sz="4400" b="0" i="0" u="none" spc="0" dirty="0">
                <a:solidFill>
                  <a:srgbClr val="000000">
                    <a:alpha val="100000"/>
                  </a:srgbClr>
                </a:solidFill>
                <a:latin typeface="Source Han Serif SC Medium" charset="-122"/>
                <a:ea typeface="Source Han Serif SC Medium" charset="-122"/>
                <a:cs typeface="Source Han Serif SC Medium" charset="-122"/>
              </a:rPr>
              <a:t>经济发展</a:t>
            </a:r>
            <a:endParaRPr kumimoji="1" lang="zh-CN" altLang="en-US" sz="2000" dirty="0">
              <a:solidFill>
                <a:srgbClr val="000000"/>
              </a:solidFill>
            </a:endParaRPr>
          </a:p>
        </p:txBody>
      </p:sp>
      <p:sp>
        <p:nvSpPr>
          <p:cNvPr id="4993" name="文本"/>
          <p:cNvSpPr>
            <a:spLocks noGrp="1"/>
          </p:cNvSpPr>
          <p:nvPr>
            <p:ph type="ctrTitle"/>
          </p:nvPr>
        </p:nvSpPr>
        <p:spPr>
          <a:xfrm>
            <a:off x="10921999" y="8864599"/>
            <a:ext cx="2528088" cy="542947"/>
          </a:xfrm>
          <a:prstGeom prst="rect">
            <a:avLst/>
          </a:prstGeom>
        </p:spPr>
        <p:txBody>
          <a:bodyPr lIns="0" tIns="0" rIns="0" bIns="0">
            <a:noAutofit/>
          </a:bodyPr>
          <a:lstStyle/>
          <a:p>
            <a:pPr algn="ctr">
              <a:lnSpc>
                <a:spcPts val="5400"/>
              </a:lnSpc>
            </a:pPr>
            <a:r>
              <a:rPr lang="zh-CN" altLang="en-US" sz="4500" b="0" i="0" u="none" spc="0" dirty="0">
                <a:solidFill>
                  <a:srgbClr val="000000">
                    <a:alpha val="100000"/>
                  </a:srgbClr>
                </a:solidFill>
                <a:latin typeface="Source Han Serif SC Medium" charset="-122"/>
                <a:ea typeface="Source Han Serif SC Medium" charset="-122"/>
                <a:cs typeface="Source Han Serif SC Medium" charset="-122"/>
              </a:rPr>
              <a:t>行业背景</a:t>
            </a:r>
            <a:endParaRPr kumimoji="1" lang="zh-CN" altLang="en-US" sz="2000" dirty="0">
              <a:solidFill>
                <a:srgbClr val="000000"/>
              </a:solidFill>
            </a:endParaRPr>
          </a:p>
        </p:txBody>
      </p:sp>
      <p:sp>
        <p:nvSpPr>
          <p:cNvPr id="6036" name="文本"/>
          <p:cNvSpPr>
            <a:spLocks noGrp="1"/>
          </p:cNvSpPr>
          <p:nvPr>
            <p:ph type="ctrTitle"/>
          </p:nvPr>
        </p:nvSpPr>
        <p:spPr>
          <a:xfrm>
            <a:off x="3238499" y="9893299"/>
            <a:ext cx="17867629" cy="1643823"/>
          </a:xfrm>
          <a:prstGeom prst="rect">
            <a:avLst/>
          </a:prstGeom>
        </p:spPr>
        <p:txBody>
          <a:bodyPr lIns="0" tIns="0" rIns="0" bIns="0">
            <a:noAutofit/>
          </a:bodyPr>
          <a:lstStyle/>
          <a:p>
            <a:pPr algn="ctr">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近些年来，全球环保产业突飞猛进，尤其是中国后来者居上，无论是环保产品还是相关服务，产值空间不断扩容，已然突破万亿大关。业绩逐步释放，环保新能源行业安全边际逐渐加强。业内人士看来，环保产业是“十三五”国家战略性新兴产业的重要组成部分，代表了中国经济转型的重要产业方向，具有广阔的成长空间。</a:t>
            </a:r>
            <a:endParaRPr kumimoji="1" lang="zh-CN" altLang="en-US" sz="2000" dirty="0">
              <a:solidFill>
                <a:srgbClr val="000000"/>
              </a:solidFill>
            </a:endParaRPr>
          </a:p>
        </p:txBody>
      </p:sp>
      <p:sp>
        <p:nvSpPr>
          <p:cNvPr id="7179" name="文本"/>
          <p:cNvSpPr>
            <a:spLocks noGrp="1"/>
          </p:cNvSpPr>
          <p:nvPr>
            <p:ph type="ctrTitle"/>
          </p:nvPr>
        </p:nvSpPr>
        <p:spPr>
          <a:xfrm>
            <a:off x="7057871" y="7639706"/>
            <a:ext cx="10268257" cy="811065"/>
          </a:xfrm>
          <a:prstGeom prst="rect">
            <a:avLst/>
          </a:prstGeom>
        </p:spPr>
        <p:txBody>
          <a:bodyPr lIns="0" tIns="0" rIns="0" bIns="0">
            <a:noAutofit/>
          </a:bodyPr>
          <a:lstStyle/>
          <a:p>
            <a:pPr algn="ctr">
              <a:lnSpc>
                <a:spcPts val="7383"/>
              </a:lnSpc>
            </a:pPr>
            <a:r>
              <a:rPr lang="zh-CN" altLang="en-US" sz="6152" b="0" i="0" u="none" spc="0" dirty="0">
                <a:solidFill>
                  <a:srgbClr val="000000">
                    <a:alpha val="100000"/>
                  </a:srgbClr>
                </a:solidFill>
                <a:latin typeface="Noto Sans S Chinese Black" charset="-122"/>
                <a:ea typeface="Noto Sans S Chinese Black" charset="-122"/>
                <a:cs typeface="Noto Sans S Chinese Black" charset="-122"/>
              </a:rPr>
              <a:t>Industry background </a:t>
            </a:r>
            <a:endParaRPr kumimoji="1" lang="zh-CN" altLang="en-US" sz="2000" dirty="0">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301362" y="-172397"/>
            <a:ext cx="24986725" cy="14060795"/>
          </a:xfrm>
          <a:prstGeom prst="rect">
            <a:avLst/>
          </a:prstGeom>
        </p:spPr>
      </p:pic>
      <p:pic>
        <p:nvPicPr>
          <p:cNvPr id="469" name="Picture" descr="Picture"/>
          <p:cNvPicPr>
            <a:picLocks noChangeAspect="1"/>
          </p:cNvPicPr>
          <p:nvPr/>
        </p:nvPicPr>
        <p:blipFill>
          <a:blip r:embed="rId3" cstate="print">
            <a:alphaModFix amt="95000"/>
          </a:blip>
          <a:stretch>
            <a:fillRect/>
          </a:stretch>
        </p:blipFill>
        <p:spPr>
          <a:xfrm>
            <a:off x="7915042" y="-172397"/>
            <a:ext cx="8553915" cy="14011177"/>
          </a:xfrm>
          <a:prstGeom prst="rect">
            <a:avLst/>
          </a:prstGeom>
        </p:spPr>
      </p:pic>
      <p:sp>
        <p:nvSpPr>
          <p:cNvPr id="936" name="文本"/>
          <p:cNvSpPr>
            <a:spLocks noGrp="1"/>
          </p:cNvSpPr>
          <p:nvPr>
            <p:ph type="ctrTitle"/>
          </p:nvPr>
        </p:nvSpPr>
        <p:spPr>
          <a:xfrm>
            <a:off x="10261599" y="6362699"/>
            <a:ext cx="3846507" cy="822422"/>
          </a:xfrm>
          <a:prstGeom prst="rect">
            <a:avLst/>
          </a:prstGeom>
        </p:spPr>
        <p:txBody>
          <a:bodyPr lIns="0" tIns="0" rIns="0" bIns="0">
            <a:noAutofit/>
          </a:bodyPr>
          <a:lstStyle/>
          <a:p>
            <a:pPr algn="ctr">
              <a:lnSpc>
                <a:spcPts val="8203"/>
              </a:lnSpc>
            </a:pPr>
            <a:r>
              <a:rPr lang="zh-CN" altLang="en-US" sz="6835" b="0" i="0" u="none" spc="0" dirty="0">
                <a:solidFill>
                  <a:schemeClr val="bg1"/>
                </a:solidFill>
                <a:latin typeface="Source Han Serif SC Medium" charset="-122"/>
                <a:ea typeface="Source Han Serif SC Medium" charset="-122"/>
                <a:cs typeface="Source Han Serif SC Medium" charset="-122"/>
              </a:rPr>
              <a:t>市场空间</a:t>
            </a:r>
            <a:endParaRPr kumimoji="1" lang="zh-CN" altLang="en-US" sz="2000" dirty="0">
              <a:solidFill>
                <a:schemeClr val="bg1"/>
              </a:solidFill>
            </a:endParaRPr>
          </a:p>
        </p:txBody>
      </p:sp>
      <p:sp>
        <p:nvSpPr>
          <p:cNvPr id="1989" name="文本"/>
          <p:cNvSpPr>
            <a:spLocks noGrp="1"/>
          </p:cNvSpPr>
          <p:nvPr>
            <p:ph type="ctrTitle"/>
          </p:nvPr>
        </p:nvSpPr>
        <p:spPr>
          <a:xfrm>
            <a:off x="5118099" y="7531099"/>
            <a:ext cx="14147113" cy="1832318"/>
          </a:xfrm>
          <a:prstGeom prst="rect">
            <a:avLst/>
          </a:prstGeom>
        </p:spPr>
        <p:txBody>
          <a:bodyPr lIns="0" tIns="0" rIns="0" bIns="0">
            <a:noAutofit/>
          </a:bodyPr>
          <a:lstStyle/>
          <a:p>
            <a:pPr algn="ctr">
              <a:lnSpc>
                <a:spcPts val="3965"/>
              </a:lnSpc>
            </a:pPr>
            <a:r>
              <a:rPr lang="zh-CN" altLang="en-US" sz="2600" b="0" i="0" u="none" spc="0" dirty="0">
                <a:solidFill>
                  <a:schemeClr val="bg1"/>
                </a:solidFill>
                <a:latin typeface="FZDaHei-B02S" charset="-122"/>
                <a:ea typeface="FZDaHei-B02S" charset="-122"/>
                <a:cs typeface="FZDaHei-B02S" charset="-122"/>
              </a:rPr>
              <a:t>The only people for me are the mad ones,the ones whoThe only people for me are the mad ones,the ones </a:t>
            </a:r>
            <a:endParaRPr kumimoji="1" lang="zh-CN" altLang="en-US" sz="2000" dirty="0">
              <a:solidFill>
                <a:schemeClr val="bg1"/>
              </a:solidFill>
            </a:endParaRPr>
          </a:p>
          <a:p>
            <a:pPr algn="ctr">
              <a:lnSpc>
                <a:spcPts val="3965"/>
              </a:lnSpc>
            </a:pPr>
            <a:endParaRPr kumimoji="1" lang="zh-CN" altLang="en-US" sz="2000" dirty="0">
              <a:solidFill>
                <a:schemeClr val="bg1"/>
              </a:solidFill>
            </a:endParaRPr>
          </a:p>
          <a:p>
            <a:pPr algn="ctr">
              <a:lnSpc>
                <a:spcPts val="3965"/>
              </a:lnSpc>
            </a:pPr>
            <a:r>
              <a:rPr lang="zh-CN" altLang="en-US" sz="2600" b="0" i="0" u="none" spc="0" dirty="0">
                <a:solidFill>
                  <a:schemeClr val="bg1"/>
                </a:solidFill>
                <a:latin typeface="FZDaHei-B02S" charset="-122"/>
                <a:ea typeface="FZDaHei-B02S" charset="-122"/>
                <a:cs typeface="FZDaHei-B02S" charset="-122"/>
              </a:rPr>
              <a:t>whoThe only people for me are the mad ones,the ones who</a:t>
            </a:r>
            <a:endParaRPr kumimoji="1" lang="zh-CN" altLang="en-US" sz="2000" dirty="0">
              <a:solidFill>
                <a:schemeClr val="bg1"/>
              </a:solidFill>
            </a:endParaRPr>
          </a:p>
        </p:txBody>
      </p:sp>
      <p:sp>
        <p:nvSpPr>
          <p:cNvPr id="4961" name="文本"/>
          <p:cNvSpPr>
            <a:spLocks noGrp="1"/>
          </p:cNvSpPr>
          <p:nvPr>
            <p:ph type="ctrTitle"/>
          </p:nvPr>
        </p:nvSpPr>
        <p:spPr>
          <a:xfrm rot="21600000">
            <a:off x="9931399" y="4330699"/>
            <a:ext cx="4512275" cy="1193375"/>
          </a:xfrm>
          <a:prstGeom prst="rect">
            <a:avLst/>
          </a:prstGeom>
        </p:spPr>
        <p:txBody>
          <a:bodyPr lIns="0" tIns="0" rIns="0" bIns="0">
            <a:noAutofit/>
          </a:bodyPr>
          <a:lstStyle/>
          <a:p>
            <a:pPr algn="ctr">
              <a:lnSpc>
                <a:spcPts val="14606"/>
              </a:lnSpc>
            </a:pPr>
            <a:r>
              <a:rPr lang="zh-CN" altLang="en-US" sz="12171" b="0" i="0" u="none" spc="1375" dirty="0">
                <a:solidFill>
                  <a:schemeClr val="bg1"/>
                </a:solidFill>
                <a:latin typeface="Noto Sans S Chinese Black" charset="-122"/>
                <a:ea typeface="Noto Sans S Chinese Black" charset="-122"/>
                <a:cs typeface="Noto Sans S Chinese Black" charset="-122"/>
              </a:rPr>
              <a:t>TWO</a:t>
            </a:r>
            <a:endParaRPr kumimoji="1" lang="zh-CN" altLang="en-US" sz="20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307229" y="1741614"/>
            <a:ext cx="24998457" cy="10232770"/>
          </a:xfrm>
          <a:prstGeom prst="rect">
            <a:avLst/>
          </a:prstGeom>
        </p:spPr>
      </p:pic>
      <p:pic>
        <p:nvPicPr>
          <p:cNvPr id="469" name="Picture" descr="Picture"/>
          <p:cNvPicPr>
            <a:picLocks noChangeAspect="1"/>
          </p:cNvPicPr>
          <p:nvPr/>
        </p:nvPicPr>
        <p:blipFill>
          <a:blip r:embed="rId3" cstate="print">
            <a:alphaModFix amt="68000"/>
          </a:blip>
          <a:stretch>
            <a:fillRect/>
          </a:stretch>
        </p:blipFill>
        <p:spPr>
          <a:xfrm>
            <a:off x="0" y="1741614"/>
            <a:ext cx="24375240" cy="10277365"/>
          </a:xfrm>
          <a:prstGeom prst="rect">
            <a:avLst/>
          </a:prstGeom>
        </p:spPr>
      </p:pic>
      <p:pic>
        <p:nvPicPr>
          <p:cNvPr id="931" name="Picture" descr="Picture"/>
          <p:cNvPicPr>
            <a:picLocks noChangeAspect="1"/>
          </p:cNvPicPr>
          <p:nvPr/>
        </p:nvPicPr>
        <p:blipFill>
          <a:blip r:embed="rId4" cstate="print">
            <a:alphaModFix/>
          </a:blip>
          <a:stretch>
            <a:fillRect/>
          </a:stretch>
        </p:blipFill>
        <p:spPr>
          <a:xfrm>
            <a:off x="3776279" y="3653220"/>
            <a:ext cx="2583793" cy="2583793"/>
          </a:xfrm>
          <a:prstGeom prst="rect">
            <a:avLst/>
          </a:prstGeom>
        </p:spPr>
      </p:pic>
      <p:pic>
        <p:nvPicPr>
          <p:cNvPr id="1398" name="Picture" descr="Picture"/>
          <p:cNvPicPr>
            <a:picLocks noChangeAspect="1"/>
          </p:cNvPicPr>
          <p:nvPr/>
        </p:nvPicPr>
        <p:blipFill>
          <a:blip r:embed="rId4" cstate="print">
            <a:alphaModFix/>
          </a:blip>
          <a:stretch>
            <a:fillRect/>
          </a:stretch>
        </p:blipFill>
        <p:spPr>
          <a:xfrm>
            <a:off x="8525495" y="3653220"/>
            <a:ext cx="2583793" cy="2583793"/>
          </a:xfrm>
          <a:prstGeom prst="rect">
            <a:avLst/>
          </a:prstGeom>
        </p:spPr>
      </p:pic>
      <p:pic>
        <p:nvPicPr>
          <p:cNvPr id="1866" name="Picture" descr="Picture"/>
          <p:cNvPicPr>
            <a:picLocks noChangeAspect="1"/>
          </p:cNvPicPr>
          <p:nvPr/>
        </p:nvPicPr>
        <p:blipFill>
          <a:blip r:embed="rId4" cstate="print">
            <a:alphaModFix/>
          </a:blip>
          <a:stretch>
            <a:fillRect/>
          </a:stretch>
        </p:blipFill>
        <p:spPr>
          <a:xfrm>
            <a:off x="13274711" y="3653220"/>
            <a:ext cx="2583793" cy="2583793"/>
          </a:xfrm>
          <a:prstGeom prst="rect">
            <a:avLst/>
          </a:prstGeom>
        </p:spPr>
      </p:pic>
      <p:pic>
        <p:nvPicPr>
          <p:cNvPr id="2335" name="Picture" descr="Picture"/>
          <p:cNvPicPr>
            <a:picLocks noChangeAspect="1"/>
          </p:cNvPicPr>
          <p:nvPr/>
        </p:nvPicPr>
        <p:blipFill>
          <a:blip r:embed="rId4" cstate="print">
            <a:alphaModFix/>
          </a:blip>
          <a:stretch>
            <a:fillRect/>
          </a:stretch>
        </p:blipFill>
        <p:spPr>
          <a:xfrm>
            <a:off x="18023927" y="3653220"/>
            <a:ext cx="2583793" cy="2583793"/>
          </a:xfrm>
          <a:prstGeom prst="rect">
            <a:avLst/>
          </a:prstGeom>
        </p:spPr>
      </p:pic>
      <p:pic>
        <p:nvPicPr>
          <p:cNvPr id="2804" name="Picture" descr="Picture"/>
          <p:cNvPicPr>
            <a:picLocks noChangeAspect="1"/>
          </p:cNvPicPr>
          <p:nvPr/>
        </p:nvPicPr>
        <p:blipFill>
          <a:blip r:embed="rId5" cstate="print">
            <a:alphaModFix/>
          </a:blip>
          <a:stretch>
            <a:fillRect/>
          </a:stretch>
        </p:blipFill>
        <p:spPr>
          <a:xfrm>
            <a:off x="4520257" y="3967204"/>
            <a:ext cx="977913" cy="977913"/>
          </a:xfrm>
          <a:prstGeom prst="rect">
            <a:avLst/>
          </a:prstGeom>
        </p:spPr>
      </p:pic>
      <p:pic>
        <p:nvPicPr>
          <p:cNvPr id="3270" name="Picture" descr="Picture"/>
          <p:cNvPicPr>
            <a:picLocks noChangeAspect="1"/>
          </p:cNvPicPr>
          <p:nvPr/>
        </p:nvPicPr>
        <p:blipFill>
          <a:blip r:embed="rId6" cstate="print">
            <a:alphaModFix/>
          </a:blip>
          <a:stretch>
            <a:fillRect/>
          </a:stretch>
        </p:blipFill>
        <p:spPr>
          <a:xfrm>
            <a:off x="18826867" y="3967204"/>
            <a:ext cx="977913" cy="977913"/>
          </a:xfrm>
          <a:prstGeom prst="rect">
            <a:avLst/>
          </a:prstGeom>
        </p:spPr>
      </p:pic>
      <p:pic>
        <p:nvPicPr>
          <p:cNvPr id="3737" name="Picture" descr="Picture"/>
          <p:cNvPicPr>
            <a:picLocks noChangeAspect="1"/>
          </p:cNvPicPr>
          <p:nvPr/>
        </p:nvPicPr>
        <p:blipFill>
          <a:blip r:embed="rId7" cstate="print">
            <a:alphaModFix/>
          </a:blip>
          <a:stretch>
            <a:fillRect/>
          </a:stretch>
        </p:blipFill>
        <p:spPr>
          <a:xfrm>
            <a:off x="9289127" y="3967204"/>
            <a:ext cx="977913" cy="977913"/>
          </a:xfrm>
          <a:prstGeom prst="rect">
            <a:avLst/>
          </a:prstGeom>
        </p:spPr>
      </p:pic>
      <p:pic>
        <p:nvPicPr>
          <p:cNvPr id="4204" name="Picture" descr="Picture"/>
          <p:cNvPicPr>
            <a:picLocks noChangeAspect="1"/>
          </p:cNvPicPr>
          <p:nvPr/>
        </p:nvPicPr>
        <p:blipFill>
          <a:blip r:embed="rId8" cstate="print">
            <a:alphaModFix/>
          </a:blip>
          <a:stretch>
            <a:fillRect/>
          </a:stretch>
        </p:blipFill>
        <p:spPr>
          <a:xfrm>
            <a:off x="14057997" y="3967204"/>
            <a:ext cx="977913" cy="977913"/>
          </a:xfrm>
          <a:prstGeom prst="rect">
            <a:avLst/>
          </a:prstGeom>
        </p:spPr>
      </p:pic>
      <p:sp>
        <p:nvSpPr>
          <p:cNvPr id="4672" name="文本"/>
          <p:cNvSpPr>
            <a:spLocks noGrp="1"/>
          </p:cNvSpPr>
          <p:nvPr>
            <p:ph type="ctrTitle"/>
          </p:nvPr>
        </p:nvSpPr>
        <p:spPr>
          <a:xfrm>
            <a:off x="3822658" y="5288017"/>
            <a:ext cx="2373110" cy="465158"/>
          </a:xfrm>
          <a:prstGeom prst="rect">
            <a:avLst/>
          </a:prstGeom>
        </p:spPr>
        <p:txBody>
          <a:bodyPr lIns="0" tIns="0" rIns="0" bIns="0">
            <a:noAutofit/>
          </a:bodyPr>
          <a:lstStyle/>
          <a:p>
            <a:pPr algn="ctr">
              <a:lnSpc>
                <a:spcPts val="4555"/>
              </a:lnSpc>
            </a:pPr>
            <a:r>
              <a:rPr lang="zh-CN" altLang="en-US" sz="3796" b="0" i="0" u="none" spc="0" dirty="0">
                <a:solidFill>
                  <a:schemeClr val="bg1"/>
                </a:solidFill>
                <a:latin typeface="Source Han Serif SC Medium" charset="-122"/>
                <a:ea typeface="Source Han Serif SC Medium" charset="-122"/>
                <a:cs typeface="Source Han Serif SC Medium" charset="-122"/>
              </a:rPr>
              <a:t>政策​发展</a:t>
            </a:r>
            <a:endParaRPr kumimoji="1" lang="zh-CN" altLang="en-US" sz="2000" dirty="0">
              <a:solidFill>
                <a:schemeClr val="bg1"/>
              </a:solidFill>
            </a:endParaRPr>
          </a:p>
        </p:txBody>
      </p:sp>
      <p:sp>
        <p:nvSpPr>
          <p:cNvPr id="5715" name="文本"/>
          <p:cNvSpPr>
            <a:spLocks noGrp="1"/>
          </p:cNvSpPr>
          <p:nvPr>
            <p:ph type="ctrTitle"/>
          </p:nvPr>
        </p:nvSpPr>
        <p:spPr>
          <a:xfrm>
            <a:off x="8585199" y="5283199"/>
            <a:ext cx="2373110" cy="460423"/>
          </a:xfrm>
          <a:prstGeom prst="rect">
            <a:avLst/>
          </a:prstGeom>
        </p:spPr>
        <p:txBody>
          <a:bodyPr lIns="0" tIns="0" rIns="0" bIns="0">
            <a:noAutofit/>
          </a:bodyPr>
          <a:lstStyle/>
          <a:p>
            <a:pPr algn="ctr">
              <a:lnSpc>
                <a:spcPts val="4555"/>
              </a:lnSpc>
            </a:pPr>
            <a:r>
              <a:rPr lang="zh-CN" altLang="en-US" sz="3796" b="0" i="0" u="none" spc="0" dirty="0">
                <a:solidFill>
                  <a:schemeClr val="bg1"/>
                </a:solidFill>
                <a:latin typeface="Source Han Serif SC Medium" charset="-122"/>
                <a:ea typeface="Source Han Serif SC Medium" charset="-122"/>
                <a:cs typeface="Source Han Serif SC Medium" charset="-122"/>
              </a:rPr>
              <a:t>重点支持​</a:t>
            </a:r>
            <a:endParaRPr kumimoji="1" lang="zh-CN" altLang="en-US" sz="2000" dirty="0">
              <a:solidFill>
                <a:schemeClr val="bg1"/>
              </a:solidFill>
            </a:endParaRPr>
          </a:p>
        </p:txBody>
      </p:sp>
      <p:sp>
        <p:nvSpPr>
          <p:cNvPr id="6758" name="文本"/>
          <p:cNvSpPr>
            <a:spLocks noGrp="1"/>
          </p:cNvSpPr>
          <p:nvPr>
            <p:ph type="ctrTitle"/>
          </p:nvPr>
        </p:nvSpPr>
        <p:spPr>
          <a:xfrm>
            <a:off x="13461999" y="5283199"/>
            <a:ext cx="2373110" cy="465158"/>
          </a:xfrm>
          <a:prstGeom prst="rect">
            <a:avLst/>
          </a:prstGeom>
        </p:spPr>
        <p:txBody>
          <a:bodyPr lIns="0" tIns="0" rIns="0" bIns="0">
            <a:noAutofit/>
          </a:bodyPr>
          <a:lstStyle/>
          <a:p>
            <a:pPr algn="ctr">
              <a:lnSpc>
                <a:spcPts val="4555"/>
              </a:lnSpc>
            </a:pPr>
            <a:r>
              <a:rPr lang="zh-CN" altLang="en-US" sz="3796" b="0" i="0" u="none" spc="0" dirty="0">
                <a:solidFill>
                  <a:schemeClr val="bg1"/>
                </a:solidFill>
                <a:latin typeface="Source Han Serif SC Medium" charset="-122"/>
                <a:ea typeface="Source Han Serif SC Medium" charset="-122"/>
                <a:cs typeface="Source Han Serif SC Medium" charset="-122"/>
              </a:rPr>
              <a:t>自身发展</a:t>
            </a:r>
            <a:endParaRPr kumimoji="1" lang="zh-CN" altLang="en-US" sz="2000" dirty="0">
              <a:solidFill>
                <a:schemeClr val="bg1"/>
              </a:solidFill>
            </a:endParaRPr>
          </a:p>
        </p:txBody>
      </p:sp>
      <p:sp>
        <p:nvSpPr>
          <p:cNvPr id="7801" name="文本"/>
          <p:cNvSpPr>
            <a:spLocks noGrp="1"/>
          </p:cNvSpPr>
          <p:nvPr>
            <p:ph type="ctrTitle"/>
          </p:nvPr>
        </p:nvSpPr>
        <p:spPr>
          <a:xfrm>
            <a:off x="18224499" y="5283199"/>
            <a:ext cx="2373110" cy="463966"/>
          </a:xfrm>
          <a:prstGeom prst="rect">
            <a:avLst/>
          </a:prstGeom>
        </p:spPr>
        <p:txBody>
          <a:bodyPr lIns="0" tIns="0" rIns="0" bIns="0">
            <a:noAutofit/>
          </a:bodyPr>
          <a:lstStyle/>
          <a:p>
            <a:pPr algn="ctr">
              <a:lnSpc>
                <a:spcPts val="4555"/>
              </a:lnSpc>
            </a:pPr>
            <a:r>
              <a:rPr lang="zh-CN" altLang="en-US" sz="3796" b="0" i="0" u="none" spc="0" dirty="0">
                <a:solidFill>
                  <a:schemeClr val="bg1"/>
                </a:solidFill>
                <a:latin typeface="Source Han Serif SC Medium" charset="-122"/>
                <a:ea typeface="Source Han Serif SC Medium" charset="-122"/>
                <a:cs typeface="Source Han Serif SC Medium" charset="-122"/>
              </a:rPr>
              <a:t>战略主题​</a:t>
            </a:r>
            <a:endParaRPr kumimoji="1" lang="zh-CN" altLang="en-US" sz="2000" dirty="0">
              <a:solidFill>
                <a:schemeClr val="bg1"/>
              </a:solidFill>
            </a:endParaRPr>
          </a:p>
        </p:txBody>
      </p:sp>
      <p:sp>
        <p:nvSpPr>
          <p:cNvPr id="8845" name="文本"/>
          <p:cNvSpPr>
            <a:spLocks noGrp="1"/>
          </p:cNvSpPr>
          <p:nvPr>
            <p:ph type="ctrTitle"/>
          </p:nvPr>
        </p:nvSpPr>
        <p:spPr>
          <a:xfrm>
            <a:off x="10947399" y="7658099"/>
            <a:ext cx="2528088" cy="551372"/>
          </a:xfrm>
          <a:prstGeom prst="rect">
            <a:avLst/>
          </a:prstGeom>
        </p:spPr>
        <p:txBody>
          <a:bodyPr lIns="0" tIns="0" rIns="0" bIns="0">
            <a:noAutofit/>
          </a:bodyPr>
          <a:lstStyle/>
          <a:p>
            <a:pPr algn="ctr">
              <a:lnSpc>
                <a:spcPts val="5400"/>
              </a:lnSpc>
            </a:pPr>
            <a:r>
              <a:rPr lang="zh-CN" altLang="en-US" sz="4500" b="0" i="0" u="none" spc="0" dirty="0">
                <a:solidFill>
                  <a:schemeClr val="bg1"/>
                </a:solidFill>
                <a:latin typeface="Source Han Serif SC Medium" charset="-122"/>
                <a:ea typeface="Source Han Serif SC Medium" charset="-122"/>
                <a:cs typeface="Source Han Serif SC Medium" charset="-122"/>
              </a:rPr>
              <a:t>市场发展​</a:t>
            </a:r>
            <a:endParaRPr kumimoji="1" lang="zh-CN" altLang="en-US" sz="2000" dirty="0">
              <a:solidFill>
                <a:schemeClr val="bg1"/>
              </a:solidFill>
            </a:endParaRPr>
          </a:p>
        </p:txBody>
      </p:sp>
      <p:sp>
        <p:nvSpPr>
          <p:cNvPr id="9889" name="文本"/>
          <p:cNvSpPr>
            <a:spLocks noGrp="1"/>
          </p:cNvSpPr>
          <p:nvPr>
            <p:ph type="ctrTitle"/>
          </p:nvPr>
        </p:nvSpPr>
        <p:spPr>
          <a:xfrm>
            <a:off x="3251199" y="8674099"/>
            <a:ext cx="17867629" cy="1203468"/>
          </a:xfrm>
          <a:prstGeom prst="rect">
            <a:avLst/>
          </a:prstGeom>
        </p:spPr>
        <p:txBody>
          <a:bodyPr lIns="0" tIns="0" rIns="0" bIns="0">
            <a:noAutofit/>
          </a:bodyPr>
          <a:lstStyle/>
          <a:p>
            <a:pPr algn="ctr">
              <a:lnSpc>
                <a:spcPts val="3510"/>
              </a:lnSpc>
            </a:pPr>
            <a:r>
              <a:rPr lang="zh-CN" altLang="en-US" sz="2600" b="0" i="0" u="none" spc="520" dirty="0">
                <a:solidFill>
                  <a:schemeClr val="bg1"/>
                </a:solidFill>
                <a:latin typeface="FZDaHei-B02S" charset="-122"/>
                <a:ea typeface="FZDaHei-B02S" charset="-122"/>
                <a:cs typeface="FZDaHei-B02S" charset="-122"/>
              </a:rPr>
              <a:t>近些年来，全球环保产业突飞猛进，尤其是中国后来者居上，无论是环保产品还是相关服务，产值空间不断扩容，已然突破万亿大关。业绩逐步释放，环保新能源行业安全边际逐渐加强。业内人士看来，环保产业是“十三五”国家战略性新兴产业的重要组成部分，代表了中国经济转型的重要产业方向</a:t>
            </a:r>
            <a:endParaRPr kumimoji="1" lang="zh-CN" altLang="en-US" sz="20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descr="Picture"/>
          <p:cNvPicPr>
            <a:picLocks noChangeAspect="1"/>
          </p:cNvPicPr>
          <p:nvPr/>
        </p:nvPicPr>
        <p:blipFill>
          <a:blip r:embed="rId2" cstate="print">
            <a:alphaModFix/>
          </a:blip>
          <a:stretch>
            <a:fillRect/>
          </a:stretch>
        </p:blipFill>
        <p:spPr>
          <a:xfrm>
            <a:off x="-189022" y="0"/>
            <a:ext cx="9271711" cy="13876662"/>
          </a:xfrm>
          <a:prstGeom prst="rect">
            <a:avLst/>
          </a:prstGeom>
        </p:spPr>
      </p:pic>
      <p:sp>
        <p:nvSpPr>
          <p:cNvPr id="462" name="文本"/>
          <p:cNvSpPr>
            <a:spLocks noGrp="1"/>
          </p:cNvSpPr>
          <p:nvPr>
            <p:ph type="ctrTitle"/>
          </p:nvPr>
        </p:nvSpPr>
        <p:spPr>
          <a:xfrm>
            <a:off x="10278649" y="3333405"/>
            <a:ext cx="1315428" cy="588263"/>
          </a:xfrm>
          <a:prstGeom prst="rect">
            <a:avLst/>
          </a:prstGeom>
        </p:spPr>
        <p:txBody>
          <a:bodyPr lIns="0" tIns="0" rIns="0" bIns="0">
            <a:noAutofit/>
          </a:bodyPr>
          <a:lstStyle/>
          <a:p>
            <a:pPr algn="l">
              <a:lnSpc>
                <a:spcPts val="7200"/>
              </a:lnSpc>
            </a:pPr>
            <a:r>
              <a:rPr lang="zh-CN" altLang="en-US" sz="6000" b="0" i="0" u="none" spc="0" dirty="0">
                <a:solidFill>
                  <a:srgbClr val="000000">
                    <a:alpha val="100000"/>
                  </a:srgbClr>
                </a:solidFill>
                <a:latin typeface="Noto Sans S Chinese Black" charset="-122"/>
                <a:ea typeface="Noto Sans S Chinese Black" charset="-122"/>
                <a:cs typeface="Noto Sans S Chinese Black" charset="-122"/>
              </a:rPr>
              <a:t>01.</a:t>
            </a:r>
            <a:endParaRPr kumimoji="1" lang="zh-CN" altLang="en-US" sz="2000" dirty="0">
              <a:solidFill>
                <a:srgbClr val="000000"/>
              </a:solidFill>
            </a:endParaRPr>
          </a:p>
        </p:txBody>
      </p:sp>
      <p:sp>
        <p:nvSpPr>
          <p:cNvPr id="1498" name="文本"/>
          <p:cNvSpPr>
            <a:spLocks noGrp="1"/>
          </p:cNvSpPr>
          <p:nvPr>
            <p:ph type="ctrTitle"/>
          </p:nvPr>
        </p:nvSpPr>
        <p:spPr>
          <a:xfrm>
            <a:off x="11594077" y="2695233"/>
            <a:ext cx="2739061" cy="586566"/>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2541" name="文本"/>
          <p:cNvSpPr>
            <a:spLocks noGrp="1"/>
          </p:cNvSpPr>
          <p:nvPr>
            <p:ph type="ctrTitle"/>
          </p:nvPr>
        </p:nvSpPr>
        <p:spPr>
          <a:xfrm>
            <a:off x="11759177" y="3627537"/>
            <a:ext cx="11224053" cy="758799"/>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宏观政策层面看，环保和新能源一直以来都是政策支持的战略新兴产业，科创板提出的重点支持行业，也将环保和新能源列入。</a:t>
            </a:r>
            <a:endParaRPr kumimoji="1" lang="zh-CN" altLang="en-US" sz="2000" dirty="0">
              <a:solidFill>
                <a:srgbClr val="000000"/>
              </a:solidFill>
            </a:endParaRPr>
          </a:p>
        </p:txBody>
      </p:sp>
      <p:sp>
        <p:nvSpPr>
          <p:cNvPr id="3603" name="文本"/>
          <p:cNvSpPr>
            <a:spLocks noGrp="1"/>
          </p:cNvSpPr>
          <p:nvPr>
            <p:ph type="ctrTitle"/>
          </p:nvPr>
        </p:nvSpPr>
        <p:spPr>
          <a:xfrm>
            <a:off x="10257706" y="6483809"/>
            <a:ext cx="1315428" cy="588263"/>
          </a:xfrm>
          <a:prstGeom prst="rect">
            <a:avLst/>
          </a:prstGeom>
        </p:spPr>
        <p:txBody>
          <a:bodyPr lIns="0" tIns="0" rIns="0" bIns="0">
            <a:noAutofit/>
          </a:bodyPr>
          <a:lstStyle/>
          <a:p>
            <a:pPr algn="l">
              <a:lnSpc>
                <a:spcPts val="7200"/>
              </a:lnSpc>
            </a:pPr>
            <a:r>
              <a:rPr lang="zh-CN" altLang="en-US" sz="6000" b="0" i="0" u="none" spc="0" dirty="0">
                <a:solidFill>
                  <a:srgbClr val="000000">
                    <a:alpha val="100000"/>
                  </a:srgbClr>
                </a:solidFill>
                <a:latin typeface="Noto Sans S Chinese Black" charset="-122"/>
                <a:ea typeface="Noto Sans S Chinese Black" charset="-122"/>
                <a:cs typeface="Noto Sans S Chinese Black" charset="-122"/>
              </a:rPr>
              <a:t>02.</a:t>
            </a:r>
            <a:endParaRPr kumimoji="1" lang="zh-CN" altLang="en-US" sz="2000" dirty="0">
              <a:solidFill>
                <a:srgbClr val="000000"/>
              </a:solidFill>
            </a:endParaRPr>
          </a:p>
        </p:txBody>
      </p:sp>
      <p:sp>
        <p:nvSpPr>
          <p:cNvPr id="4640" name="文本"/>
          <p:cNvSpPr>
            <a:spLocks noGrp="1"/>
          </p:cNvSpPr>
          <p:nvPr>
            <p:ph type="ctrTitle"/>
          </p:nvPr>
        </p:nvSpPr>
        <p:spPr>
          <a:xfrm>
            <a:off x="11590120" y="5851182"/>
            <a:ext cx="2739061" cy="586566"/>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5683" name="文本"/>
          <p:cNvSpPr>
            <a:spLocks noGrp="1"/>
          </p:cNvSpPr>
          <p:nvPr>
            <p:ph type="ctrTitle"/>
          </p:nvPr>
        </p:nvSpPr>
        <p:spPr>
          <a:xfrm>
            <a:off x="11756306" y="6771778"/>
            <a:ext cx="11224053" cy="1200371"/>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产业层面来看，光伏、新能源等行业已经走出了过度依靠补贴的模式，能够产生一定的自身发展模式，行业发展进入依靠市场供需决定的良性轨道。</a:t>
            </a:r>
            <a:endParaRPr kumimoji="1" lang="zh-CN" altLang="en-US" sz="2000" dirty="0">
              <a:solidFill>
                <a:srgbClr val="000000"/>
              </a:solidFill>
            </a:endParaRPr>
          </a:p>
        </p:txBody>
      </p:sp>
      <p:sp>
        <p:nvSpPr>
          <p:cNvPr id="6755" name="文本"/>
          <p:cNvSpPr>
            <a:spLocks noGrp="1"/>
          </p:cNvSpPr>
          <p:nvPr>
            <p:ph type="ctrTitle"/>
          </p:nvPr>
        </p:nvSpPr>
        <p:spPr>
          <a:xfrm>
            <a:off x="10257706" y="9959478"/>
            <a:ext cx="1315428" cy="588263"/>
          </a:xfrm>
          <a:prstGeom prst="rect">
            <a:avLst/>
          </a:prstGeom>
        </p:spPr>
        <p:txBody>
          <a:bodyPr lIns="0" tIns="0" rIns="0" bIns="0">
            <a:noAutofit/>
          </a:bodyPr>
          <a:lstStyle/>
          <a:p>
            <a:pPr algn="l">
              <a:lnSpc>
                <a:spcPts val="7200"/>
              </a:lnSpc>
            </a:pPr>
            <a:r>
              <a:rPr lang="zh-CN" altLang="en-US" sz="6000" b="0" i="0" u="none" spc="0" dirty="0">
                <a:solidFill>
                  <a:srgbClr val="000000">
                    <a:alpha val="100000"/>
                  </a:srgbClr>
                </a:solidFill>
                <a:latin typeface="Noto Sans S Chinese Black" charset="-122"/>
                <a:ea typeface="Noto Sans S Chinese Black" charset="-122"/>
                <a:cs typeface="Noto Sans S Chinese Black" charset="-122"/>
              </a:rPr>
              <a:t>03.</a:t>
            </a:r>
            <a:endParaRPr kumimoji="1" lang="zh-CN" altLang="en-US" sz="2000" dirty="0">
              <a:solidFill>
                <a:srgbClr val="000000"/>
              </a:solidFill>
            </a:endParaRPr>
          </a:p>
        </p:txBody>
      </p:sp>
      <p:sp>
        <p:nvSpPr>
          <p:cNvPr id="7792" name="文本"/>
          <p:cNvSpPr>
            <a:spLocks noGrp="1"/>
          </p:cNvSpPr>
          <p:nvPr>
            <p:ph type="ctrTitle"/>
          </p:nvPr>
        </p:nvSpPr>
        <p:spPr>
          <a:xfrm>
            <a:off x="11594784" y="9333328"/>
            <a:ext cx="2739061" cy="586566"/>
          </a:xfrm>
          <a:prstGeom prst="rect">
            <a:avLst/>
          </a:prstGeom>
        </p:spPr>
        <p:txBody>
          <a:bodyPr lIns="0" tIns="0" rIns="0" bIns="0">
            <a:noAutofit/>
          </a:bodyPr>
          <a:lstStyle/>
          <a:p>
            <a:pPr algn="ctr">
              <a:lnSpc>
                <a:spcPts val="5850"/>
              </a:lnSpc>
            </a:pPr>
            <a:r>
              <a:rPr lang="zh-CN" altLang="en-US" sz="4875" b="0" i="0" u="none" spc="0" dirty="0">
                <a:solidFill>
                  <a:srgbClr val="000000">
                    <a:alpha val="100000"/>
                  </a:srgbClr>
                </a:solidFill>
                <a:latin typeface="Source Han Serif SC Medium" charset="-122"/>
                <a:ea typeface="Source Han Serif SC Medium" charset="-122"/>
                <a:cs typeface="Source Han Serif SC Medium" charset="-122"/>
              </a:rPr>
              <a:t>市场空间</a:t>
            </a:r>
            <a:endParaRPr kumimoji="1" lang="zh-CN" altLang="en-US" sz="2000" dirty="0">
              <a:solidFill>
                <a:srgbClr val="000000"/>
              </a:solidFill>
            </a:endParaRPr>
          </a:p>
        </p:txBody>
      </p:sp>
      <p:sp>
        <p:nvSpPr>
          <p:cNvPr id="8835" name="文本"/>
          <p:cNvSpPr>
            <a:spLocks noGrp="1"/>
          </p:cNvSpPr>
          <p:nvPr>
            <p:ph type="ctrTitle"/>
          </p:nvPr>
        </p:nvSpPr>
        <p:spPr>
          <a:xfrm>
            <a:off x="11756306" y="10264278"/>
            <a:ext cx="11224053" cy="756488"/>
          </a:xfrm>
          <a:prstGeom prst="rect">
            <a:avLst/>
          </a:prstGeom>
        </p:spPr>
        <p:txBody>
          <a:bodyPr lIns="0" tIns="0" rIns="0" bIns="0">
            <a:noAutofit/>
          </a:bodyPr>
          <a:lstStyle/>
          <a:p>
            <a:pPr algn="l">
              <a:lnSpc>
                <a:spcPts val="3510"/>
              </a:lnSpc>
            </a:pPr>
            <a:r>
              <a:rPr lang="zh-CN" altLang="en-US" sz="2600" b="0" i="0" u="none" spc="520" dirty="0">
                <a:solidFill>
                  <a:srgbClr val="000000">
                    <a:alpha val="100000"/>
                  </a:srgbClr>
                </a:solidFill>
                <a:latin typeface="FZDaHei-B02S" charset="-122"/>
                <a:ea typeface="FZDaHei-B02S" charset="-122"/>
                <a:cs typeface="FZDaHei-B02S" charset="-122"/>
              </a:rPr>
              <a:t>公司的角度来看，部分行业公司得以孕育，战略主线明确，护城河明显，且当前其估值处于历史底部区域。</a:t>
            </a:r>
            <a:endParaRPr kumimoji="1" lang="zh-CN" altLang="en-US" sz="2000" dirty="0">
              <a:solidFill>
                <a:srgbClr val="00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1237</Words>
  <Application>Microsoft Office PowerPoint</Application>
  <PresentationFormat>自定义</PresentationFormat>
  <Paragraphs>119</Paragraphs>
  <Slides>19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FZDaHei-B02S</vt:lpstr>
      <vt:lpstr>Noto Sans S Chinese Black</vt:lpstr>
      <vt:lpstr>Source Han Serif SC Medium</vt:lpstr>
      <vt:lpstr>Microsoft YaHei</vt:lpstr>
      <vt:lpstr>Arial</vt:lpstr>
      <vt:lpstr>Calibri</vt:lpstr>
      <vt:lpstr>Office Theme</vt:lpstr>
      <vt:lpstr>新能源、环保类项目</vt:lpstr>
      <vt:lpstr>CONTENTS</vt:lpstr>
      <vt:lpstr>行业背景</vt:lpstr>
      <vt:lpstr>新能源​</vt:lpstr>
      <vt:lpstr>23%</vt:lpstr>
      <vt:lpstr>环保发展</vt:lpstr>
      <vt:lpstr>市场空间</vt:lpstr>
      <vt:lpstr>政策​发展</vt:lpstr>
      <vt:lpstr>01.</vt:lpstr>
      <vt:lpstr>空间展示​</vt:lpstr>
      <vt:lpstr>市场现状</vt:lpstr>
      <vt:lpstr>市场空间</vt:lpstr>
      <vt:lpstr>空间展示​</vt:lpstr>
      <vt:lpstr>市场空间</vt:lpstr>
      <vt:lpstr>空间展示​</vt:lpstr>
      <vt:lpstr>项目发展</vt:lpstr>
      <vt:lpstr>行业发展规划​</vt:lpstr>
      <vt:lpstr>电力成本​</vt:lpstr>
      <vt:lpstr>感谢各位的欣赏</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顾珏</cp:lastModifiedBy>
  <cp:revision>3</cp:revision>
  <dcterms:modified xsi:type="dcterms:W3CDTF">2023-03-10T00:45:53Z</dcterms:modified>
</cp:coreProperties>
</file>