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411" r:id="rId9"/>
    <p:sldId id="315" r:id="rId10"/>
    <p:sldId id="313" r:id="rId11"/>
    <p:sldId id="389" r:id="rId12"/>
    <p:sldId id="385" r:id="rId13"/>
    <p:sldId id="380" r:id="rId14"/>
    <p:sldId id="404" r:id="rId15"/>
    <p:sldId id="382" r:id="rId16"/>
    <p:sldId id="399" r:id="rId17"/>
    <p:sldId id="400" r:id="rId18"/>
    <p:sldId id="398" r:id="rId19"/>
    <p:sldId id="383" r:id="rId20"/>
    <p:sldId id="405" r:id="rId21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74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06.xml"/><Relationship Id="rId7" Type="http://schemas.openxmlformats.org/officeDocument/2006/relationships/tags" Target="../tags/tag705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image" Target="../media/image1.emf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07.xml"/><Relationship Id="rId1" Type="http://schemas.openxmlformats.org/officeDocument/2006/relationships/tags" Target="../tags/tag70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714.xml"/><Relationship Id="rId7" Type="http://schemas.openxmlformats.org/officeDocument/2006/relationships/tags" Target="../tags/tag713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image" Target="../media/image1.emf"/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15.xml"/><Relationship Id="rId1" Type="http://schemas.openxmlformats.org/officeDocument/2006/relationships/tags" Target="../tags/tag70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22.xml"/><Relationship Id="rId7" Type="http://schemas.openxmlformats.org/officeDocument/2006/relationships/tags" Target="../tags/tag721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4" Type="http://schemas.openxmlformats.org/officeDocument/2006/relationships/image" Target="../media/image1.emf"/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23.xml"/><Relationship Id="rId1" Type="http://schemas.openxmlformats.org/officeDocument/2006/relationships/tags" Target="../tags/tag71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tags" Target="../tags/tag730.xml"/><Relationship Id="rId7" Type="http://schemas.openxmlformats.org/officeDocument/2006/relationships/tags" Target="../tags/tag729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image" Target="../media/image1.emf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31.xml"/><Relationship Id="rId1" Type="http://schemas.openxmlformats.org/officeDocument/2006/relationships/tags" Target="../tags/tag72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738.xml"/><Relationship Id="rId7" Type="http://schemas.openxmlformats.org/officeDocument/2006/relationships/tags" Target="../tags/tag737.xml"/><Relationship Id="rId6" Type="http://schemas.openxmlformats.org/officeDocument/2006/relationships/tags" Target="../tags/tag736.xml"/><Relationship Id="rId5" Type="http://schemas.openxmlformats.org/officeDocument/2006/relationships/tags" Target="../tags/tag735.xml"/><Relationship Id="rId4" Type="http://schemas.openxmlformats.org/officeDocument/2006/relationships/image" Target="../media/image1.emf"/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40.xml"/><Relationship Id="rId11" Type="http://schemas.openxmlformats.org/officeDocument/2006/relationships/image" Target="../media/image20.png"/><Relationship Id="rId10" Type="http://schemas.openxmlformats.org/officeDocument/2006/relationships/tags" Target="../tags/tag739.xml"/><Relationship Id="rId1" Type="http://schemas.openxmlformats.org/officeDocument/2006/relationships/tags" Target="../tags/tag7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51.xml"/><Relationship Id="rId8" Type="http://schemas.openxmlformats.org/officeDocument/2006/relationships/tags" Target="../tags/tag650.xml"/><Relationship Id="rId7" Type="http://schemas.openxmlformats.org/officeDocument/2006/relationships/tags" Target="../tags/tag649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image" Target="../media/image1.emf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4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58.xml"/><Relationship Id="rId7" Type="http://schemas.openxmlformats.org/officeDocument/2006/relationships/tags" Target="../tags/tag657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image" Target="../media/image1.emf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9.xml"/><Relationship Id="rId1" Type="http://schemas.openxmlformats.org/officeDocument/2006/relationships/tags" Target="../tags/tag65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65.xml"/><Relationship Id="rId7" Type="http://schemas.openxmlformats.org/officeDocument/2006/relationships/image" Target="../media/image5.emf"/><Relationship Id="rId6" Type="http://schemas.openxmlformats.org/officeDocument/2006/relationships/tags" Target="../tags/tag664.xml"/><Relationship Id="rId5" Type="http://schemas.openxmlformats.org/officeDocument/2006/relationships/tags" Target="../tags/tag663.xml"/><Relationship Id="rId4" Type="http://schemas.openxmlformats.org/officeDocument/2006/relationships/tags" Target="../tags/tag662.xml"/><Relationship Id="rId3" Type="http://schemas.openxmlformats.org/officeDocument/2006/relationships/image" Target="../media/image1.emf"/><Relationship Id="rId2" Type="http://schemas.openxmlformats.org/officeDocument/2006/relationships/tags" Target="../tags/tag661.xml"/><Relationship Id="rId13" Type="http://schemas.openxmlformats.org/officeDocument/2006/relationships/slideLayout" Target="../slideLayouts/slideLayout61.xml"/><Relationship Id="rId12" Type="http://schemas.openxmlformats.org/officeDocument/2006/relationships/tags" Target="../tags/tag667.xml"/><Relationship Id="rId11" Type="http://schemas.openxmlformats.org/officeDocument/2006/relationships/image" Target="../media/image7.jpeg"/><Relationship Id="rId10" Type="http://schemas.openxmlformats.org/officeDocument/2006/relationships/tags" Target="../tags/tag666.xml"/><Relationship Id="rId1" Type="http://schemas.openxmlformats.org/officeDocument/2006/relationships/tags" Target="../tags/tag66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674.xml"/><Relationship Id="rId7" Type="http://schemas.openxmlformats.org/officeDocument/2006/relationships/tags" Target="../tags/tag673.xml"/><Relationship Id="rId6" Type="http://schemas.openxmlformats.org/officeDocument/2006/relationships/tags" Target="../tags/tag672.xml"/><Relationship Id="rId5" Type="http://schemas.openxmlformats.org/officeDocument/2006/relationships/tags" Target="../tags/tag671.xml"/><Relationship Id="rId4" Type="http://schemas.openxmlformats.org/officeDocument/2006/relationships/image" Target="../media/image1.emf"/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75.xml"/><Relationship Id="rId1" Type="http://schemas.openxmlformats.org/officeDocument/2006/relationships/tags" Target="../tags/tag66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image" Target="../media/image1.emf"/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683.xml"/><Relationship Id="rId1" Type="http://schemas.openxmlformats.org/officeDocument/2006/relationships/tags" Target="../tags/tag67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90.xml"/><Relationship Id="rId7" Type="http://schemas.openxmlformats.org/officeDocument/2006/relationships/tags" Target="../tags/tag689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4" Type="http://schemas.openxmlformats.org/officeDocument/2006/relationships/image" Target="../media/image1.emf"/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691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tags" Target="../tags/tag68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698.xml"/><Relationship Id="rId7" Type="http://schemas.openxmlformats.org/officeDocument/2006/relationships/tags" Target="../tags/tag697.xml"/><Relationship Id="rId6" Type="http://schemas.openxmlformats.org/officeDocument/2006/relationships/tags" Target="../tags/tag696.xml"/><Relationship Id="rId5" Type="http://schemas.openxmlformats.org/officeDocument/2006/relationships/tags" Target="../tags/tag695.xml"/><Relationship Id="rId4" Type="http://schemas.openxmlformats.org/officeDocument/2006/relationships/image" Target="../media/image1.emf"/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699.xml"/><Relationship Id="rId10" Type="http://schemas.openxmlformats.org/officeDocument/2006/relationships/image" Target="../media/image14.png"/><Relationship Id="rId1" Type="http://schemas.openxmlformats.org/officeDocument/2006/relationships/tags" Target="../tags/tag6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</a:rPr>
              <a:t>求职创业补贴个人申报操作流程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3812" y="0"/>
            <a:ext cx="9104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4569460" cy="3692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、填写内容，勾选下放已阅读，点击【注册】进行相应的注册操作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35550" y="226695"/>
            <a:ext cx="3576320" cy="625030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3812" y="0"/>
            <a:ext cx="91201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3960495" cy="3311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、进入登录页面选择登录方式，输入登录账号进行登录操作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3" y="188639"/>
            <a:ext cx="3631753" cy="6458121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28126" cy="6957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30530" y="675640"/>
            <a:ext cx="4140835" cy="468249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145415" y="-77431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7110" y="836792"/>
            <a:ext cx="3149901" cy="5601291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3812" y="0"/>
            <a:ext cx="9104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212725" y="65722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、选择毕业生类型，点击下放的【上传材料】进行材料的上传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、点击右下角【提交】按钮完成操作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、申报过程中若出现提示，请按提示信息做相应修改完善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27012" y="-1270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9755" y="695960"/>
            <a:ext cx="2799715" cy="605917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281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198908" y="764704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A、学生申报提交之后可以在【我的】-【我的办件】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、进入查询办件审核详情，</a:t>
            </a:r>
            <a:r>
              <a:rPr lang="zh-CN" altLang="en-US" sz="135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审核状态：显示“复审通过”的，则为申报有效。后续进入求职创业补贴学校申领环节，个人无法查看。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13195" y="62706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045" y="1899285"/>
            <a:ext cx="2948940" cy="4723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070985" y="1899285"/>
            <a:ext cx="2741295" cy="469709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010" y="785495"/>
            <a:ext cx="8180705" cy="735965"/>
          </a:xfrm>
        </p:spPr>
        <p:txBody>
          <a:bodyPr/>
          <a:p>
            <a:pPr algn="ctr"/>
            <a:r>
              <a:rPr sz="2800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目录</a:t>
            </a:r>
            <a:endParaRPr sz="2800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6890" y="1639570"/>
            <a:ext cx="8124825" cy="3973830"/>
          </a:xfrm>
        </p:spPr>
        <p:txBody>
          <a:bodyPr/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</a:rPr>
              <a:t>一、申报提示</a:t>
            </a: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</a:rPr>
              <a:t>二、求职创业补贴流程图</a:t>
            </a: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三、求职创业补贴个人申报登陆操作步骤演示（电脑端）</a:t>
            </a: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四、求职创业补贴个人申报登陆操作步骤演示（APP）</a:t>
            </a: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b="1">
              <a:ea typeface="宋体" panose="02010600030101010101" pitchFamily="2" charset="-122"/>
            </a:endParaRPr>
          </a:p>
          <a:p/>
          <a:p/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300480"/>
            <a:ext cx="8232775" cy="50133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、学生申报时，请确保已办理江</a:t>
            </a:r>
            <a:r>
              <a:rPr kumimoji="0" lang="zh-CN" altLang="en-US" sz="160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苏省社保卡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，并确认社保卡金融功能正常开通，后续补贴将直接发放到学生社保卡中。</a:t>
            </a:r>
            <a:endParaRPr kumimoji="0" lang="zh-CN" altLang="en-US" sz="1600" i="0" strike="noStrike" spc="50" baseline="0" noProof="0" dirty="0" smtClean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以下一种即可：城乡低保家庭、残疾、已经获得国家助学贷款（含生源地助学贷款）、建档立卡低收入农户家庭（含建档立卡低收入残疾人农户家庭）、建档立卡贫困家庭（含建档立卡贫困残疾人家庭）和属于特困人员的毕业生。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、登录网办大厅，登录地址：https://rs.jshrss.jiangsu.gov.cn/；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6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、申请人：</a:t>
            </a:r>
            <a:r>
              <a:rPr altLang="zh-CN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2024届</a:t>
            </a:r>
            <a:r>
              <a:rPr lang="zh-CN" altLang="en-US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在籍</a:t>
            </a:r>
            <a:r>
              <a:rPr altLang="zh-CN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毕业生</a:t>
            </a:r>
            <a:r>
              <a:rPr lang="zh-CN" altLang="en-US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altLang="zh-CN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600" b="1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</a:t>
            </a:r>
            <a:r>
              <a:rPr lang="zh-CN" altLang="en-US" sz="1600" b="1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时间：</a:t>
            </a:r>
            <a:r>
              <a:rPr altLang="zh-CN" sz="1600" b="1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2024.05.01-2024.05.20</a:t>
            </a:r>
            <a:r>
              <a:rPr lang="zh-CN" altLang="zh-CN" sz="1600" b="1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600" b="1" spc="50" noProof="0" dirty="0" smtClean="0">
              <a:ln w="3175">
                <a:noFill/>
                <a:prstDash val="dash"/>
              </a:ln>
              <a:solidFill>
                <a:srgbClr val="FF000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注：目前部分类型人员系统可直接核准，已核准身份的无需提供任何材料。身份未核准的，另需上传对应的身份证明材料。</a:t>
            </a: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zh-CN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611505" y="764540"/>
            <a:ext cx="8232775" cy="53594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一、申报提示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6"/>
          <p:cNvSpPr txBox="1"/>
          <p:nvPr>
            <p:custDataLst>
              <p:tags r:id="rId7"/>
            </p:custDataLst>
          </p:nvPr>
        </p:nvSpPr>
        <p:spPr>
          <a:xfrm>
            <a:off x="219075" y="1212850"/>
            <a:ext cx="8469630" cy="7105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二、求职创业补贴流程图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2" descr="C:\Users\Administrator\Desktop\求职创业补贴微信宣传流程图.png求职创业补贴微信宣传流程图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213" r="1213"/>
          <a:stretch>
            <a:fillRect/>
          </a:stretch>
        </p:blipFill>
        <p:spPr>
          <a:xfrm>
            <a:off x="1475105" y="2100580"/>
            <a:ext cx="5179060" cy="329692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/>
          <p:cNvSpPr/>
          <p:nvPr>
            <p:custDataLst>
              <p:tags r:id="rId1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560" y="842645"/>
            <a:ext cx="4104005" cy="323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3" descr="16608944734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39565" y="842645"/>
            <a:ext cx="3959860" cy="32423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130" y="420370"/>
            <a:ext cx="8768080" cy="577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学生进入网上办事服务大厅页面，点击【请登录】进入注册登录页面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5560" y="-254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1800" b="1">
                <a:ea typeface="宋体" panose="02010600030101010101" pitchFamily="2" charset="-122"/>
              </a:rPr>
              <a:t>三、求职创业补贴个人申报（电脑端）</a:t>
            </a:r>
            <a:endParaRPr lang="zh-CN" altLang="en-US" sz="1800" b="1"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139565" y="4076700"/>
            <a:ext cx="3960495" cy="2702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5560" y="552958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800" b="1">
                <a:latin typeface="Calibri" panose="020F0502020204030204" pitchFamily="34" charset="0"/>
                <a:sym typeface="+mn-ea"/>
              </a:rPr>
              <a:t>（如申请人暂未实名注册的，请先注册）</a:t>
            </a:r>
            <a:endParaRPr lang="zh-CN" altLang="en-US" sz="1800" b="1">
              <a:latin typeface="Calibri" panose="020F0502020204030204" pitchFamily="34" charset="0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99884" y="885031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99884" y="8883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97" y="1827226"/>
            <a:ext cx="8769985" cy="39643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-17462" y="444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215900" y="777240"/>
            <a:ext cx="8385175" cy="34544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、学生登录进入申报页面，填报信息完成后点击提交，等待学校和人社审核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107315" y="116840"/>
            <a:ext cx="8246110" cy="66040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695" y="1437005"/>
            <a:ext cx="8207375" cy="510794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-1226" y="116632"/>
            <a:ext cx="9344616" cy="5610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227012" y="796907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00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学生了解申报审核流程，登录之后点击个人姓名，点击【个人中心】进入，点击【办理中】可以看到自己申请的求职创业补贴个人申报的记录，</a:t>
            </a:r>
            <a:r>
              <a:rPr lang="zh-CN" altLang="en-US" sz="1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审核状态：显示“复审通过”的，则为申报有效，</a:t>
            </a:r>
            <a:r>
              <a:rPr lang="zh-CN" altLang="en-US" sz="100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点击【查看进度】可以看到详细情况。后续进入求职创业补贴学校申领环节，个人无法查看。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167322" y="9119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97" y="1427289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2736" y="2839720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6039" y="3429197"/>
            <a:ext cx="5059680" cy="24390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3812" y="0"/>
            <a:ext cx="9104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165217" y="799782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186690" y="100330"/>
            <a:ext cx="8225790" cy="5511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endParaRPr lang="zh-CN" sz="2700" b="1">
              <a:ea typeface="宋体" panose="02010600030101010101" pitchFamily="2" charset="-122"/>
              <a:sym typeface="+mn-ea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sz="2700" b="1">
                <a:ea typeface="宋体" panose="02010600030101010101" pitchFamily="2" charset="-122"/>
                <a:sym typeface="+mn-ea"/>
              </a:rPr>
              <a:t>四、求职创业补贴个人申报（</a:t>
            </a:r>
            <a:r>
              <a:rPr altLang="zh-CN" sz="2700" b="1">
                <a:ea typeface="宋体" panose="02010600030101010101" pitchFamily="2" charset="-122"/>
                <a:sym typeface="+mn-ea"/>
              </a:rPr>
              <a:t>APP</a:t>
            </a:r>
            <a:r>
              <a:rPr lang="zh-CN" sz="2700" b="1">
                <a:ea typeface="宋体" panose="02010600030101010101" pitchFamily="2" charset="-122"/>
                <a:sym typeface="+mn-ea"/>
              </a:rPr>
              <a:t>）</a:t>
            </a:r>
            <a:endParaRPr lang="zh-CN" altLang="en-US" sz="2700" b="1">
              <a:ea typeface="宋体" panose="02010600030101010101" pitchFamily="2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5480" y="1536065"/>
            <a:ext cx="2861310" cy="5088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0095" y="650875"/>
            <a:ext cx="3385185" cy="60198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</p:tagLst>
</file>

<file path=ppt/tags/tag643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3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8.xml><?xml version="1.0" encoding="utf-8"?>
<p:tagLst xmlns:p="http://schemas.openxmlformats.org/presentationml/2006/main">
  <p:tag name="KSO_WM_BEAUTIFY_FLAG" val=""/>
</p:tagLst>
</file>

<file path=ppt/tags/tag65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BEAUTIFY_FLAG" val=""/>
</p:tagLst>
</file>

<file path=ppt/tags/tag665.xml><?xml version="1.0" encoding="utf-8"?>
<p:tagLst xmlns:p="http://schemas.openxmlformats.org/presentationml/2006/main">
  <p:tag name="KSO_WM_BEAUTIFY_FLAG" val=""/>
</p:tagLst>
</file>

<file path=ppt/tags/tag666.xml><?xml version="1.0" encoding="utf-8"?>
<p:tagLst xmlns:p="http://schemas.openxmlformats.org/presentationml/2006/main">
  <p:tag name="KSO_WM_UNIT_PLACING_PICTURE_USER_VIEWPORT" val="{&quot;height&quot;:4575,&quot;width&quot;:8310}"/>
  <p:tag name="KSO_WM_BEAUTIFY_FLAG" val=""/>
</p:tagLst>
</file>

<file path=ppt/tags/tag66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9.xml><?xml version="1.0" encoding="utf-8"?>
<p:tagLst xmlns:p="http://schemas.openxmlformats.org/presentationml/2006/main">
  <p:tag name="KSO_WM_UNIT_PLACING_PICTURE_USER_VIEWPORT" val="{&quot;height&quot;:8493,&quot;width&quot;:4776}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41.xml><?xml version="1.0" encoding="utf-8"?>
<p:tagLst xmlns:p="http://schemas.openxmlformats.org/presentationml/2006/main">
  <p:tag name="KSO_WPP_MARK_KEY" val="91a90cce-6912-4cb5-b744-cb2e79cee92d"/>
  <p:tag name="COMMONDATA" val="eyJoZGlkIjoiNzE4MDg4Zjk3ZDcyM2RkZGQ4YTc0NDM0ODQxOTlkNzQifQ=="/>
  <p:tag name="commondata" val="eyJoZGlkIjoiOTM1NWMzNWVmMjc5ZTFjNDVhZGI1NmFhYWRjOTNjYzkifQ==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1309</Words>
  <Application>WPS 演示</Application>
  <PresentationFormat>全屏显示(4:3)</PresentationFormat>
  <Paragraphs>86</Paragraphs>
  <Slides>14</Slides>
  <Notes>11</Notes>
  <HiddenSlides>2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Segoe UI</vt:lpstr>
      <vt:lpstr>Calibri</vt:lpstr>
      <vt:lpstr>Arial Unicode MS</vt:lpstr>
      <vt:lpstr>1_Office 主题​​</vt:lpstr>
      <vt:lpstr>2_Office 主题​​</vt:lpstr>
      <vt:lpstr>3_Office 主题​​</vt:lpstr>
      <vt:lpstr>4_Office 主题​​</vt:lpstr>
      <vt:lpstr>5_Office 主题​​</vt:lpstr>
      <vt:lpstr>求职创业补贴个人申报操作流程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方超</cp:lastModifiedBy>
  <cp:revision>289</cp:revision>
  <dcterms:created xsi:type="dcterms:W3CDTF">2021-03-13T02:53:00Z</dcterms:created>
  <dcterms:modified xsi:type="dcterms:W3CDTF">2024-04-29T06:30:21Z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D6CC58C39FA440EF8EE6721F83814DD8_13</vt:lpwstr>
  </property>
</Properties>
</file>